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75" r:id="rId16"/>
    <p:sldId id="2576" r:id="rId17"/>
    <p:sldId id="2577" r:id="rId18"/>
    <p:sldId id="2578" r:id="rId19"/>
    <p:sldId id="2579" r:id="rId20"/>
    <p:sldId id="2580" r:id="rId21"/>
    <p:sldId id="2581" r:id="rId22"/>
    <p:sldId id="2582" r:id="rId23"/>
    <p:sldId id="258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to Hive and Spark: Big Data Processing and Analysis" id="{D0F21F34-796A-4838-8F86-B960ECF73A97}">
          <p14:sldIdLst>
            <p14:sldId id="2561"/>
            <p14:sldId id="2562"/>
          </p14:sldIdLst>
        </p14:section>
        <p14:section name="Overview of Big Data Technologies" id="{16498D47-C7D5-4E59-B29B-125C5457AA73}">
          <p14:sldIdLst>
            <p14:sldId id="2563"/>
            <p14:sldId id="2564"/>
            <p14:sldId id="2565"/>
            <p14:sldId id="2566"/>
          </p14:sldIdLst>
        </p14:section>
        <p14:section name="Apache Hive: Data Warehousing Solution" id="{5A905656-B644-4C9A-9E79-EF2E7D4D53B0}">
          <p14:sldIdLst>
            <p14:sldId id="2567"/>
            <p14:sldId id="2568"/>
            <p14:sldId id="2569"/>
            <p14:sldId id="2570"/>
          </p14:sldIdLst>
        </p14:section>
        <p14:section name="Apache Spark: Unified Analytics Engine" id="{F6504B4E-5641-40B8-9AE1-617C1CD7AC1E}">
          <p14:sldIdLst>
            <p14:sldId id="2571"/>
            <p14:sldId id="2572"/>
            <p14:sldId id="2573"/>
            <p14:sldId id="2574"/>
          </p14:sldIdLst>
        </p14:section>
        <p14:section name="Hive and Spark Integration" id="{89CE2C8A-2778-407B-B43C-3CB44023A440}">
          <p14:sldIdLst>
            <p14:sldId id="2575"/>
            <p14:sldId id="2576"/>
            <p14:sldId id="2577"/>
            <p14:sldId id="2578"/>
          </p14:sldIdLst>
        </p14:section>
        <p14:section name="Future Trends and Developments" id="{D42B20CF-BC16-40C4-A433-0548B8821412}">
          <p14:sldIdLst>
            <p14:sldId id="2579"/>
            <p14:sldId id="2580"/>
            <p14:sldId id="2581"/>
            <p14:sldId id="2582"/>
          </p14:sldIdLst>
        </p14:section>
        <p14:section name="Conclusion" id="{49D634CB-D24C-409B-8868-2BA06366E218}">
          <p14:sldIdLst>
            <p14:sldId id="258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77" d="100"/>
          <a:sy n="77" d="100"/>
        </p:scale>
        <p:origin x="679" y="271"/>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C571BF-A204-441F-B6A4-D84FE0CF1BF7}"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00BBE5BE-5082-4A61-AA5F-D2E754125981}">
      <dgm:prSet/>
      <dgm:spPr/>
      <dgm:t>
        <a:bodyPr/>
        <a:lstStyle/>
        <a:p>
          <a:pPr>
            <a:lnSpc>
              <a:spcPct val="100000"/>
            </a:lnSpc>
            <a:defRPr b="1"/>
          </a:pPr>
          <a:r>
            <a:rPr lang="en-US"/>
            <a:t>Role of Hive</a:t>
          </a:r>
        </a:p>
      </dgm:t>
    </dgm:pt>
    <dgm:pt modelId="{A1CF5CCE-8CE7-48E4-96A9-92803E7C1B33}" type="parTrans" cxnId="{0F222017-4E0B-48E3-89EC-11155C8E6714}">
      <dgm:prSet/>
      <dgm:spPr/>
      <dgm:t>
        <a:bodyPr/>
        <a:lstStyle/>
        <a:p>
          <a:endParaRPr lang="en-US"/>
        </a:p>
      </dgm:t>
    </dgm:pt>
    <dgm:pt modelId="{80AC4730-A112-47C0-A5F1-32C23A901CA6}" type="sibTrans" cxnId="{0F222017-4E0B-48E3-89EC-11155C8E6714}">
      <dgm:prSet/>
      <dgm:spPr/>
      <dgm:t>
        <a:bodyPr/>
        <a:lstStyle/>
        <a:p>
          <a:pPr>
            <a:lnSpc>
              <a:spcPct val="100000"/>
            </a:lnSpc>
            <a:defRPr b="1"/>
          </a:pPr>
          <a:endParaRPr lang="en-US"/>
        </a:p>
      </dgm:t>
    </dgm:pt>
    <dgm:pt modelId="{A8D526BE-9451-4437-9DD4-0802E2018E6A}">
      <dgm:prSet/>
      <dgm:spPr/>
      <dgm:t>
        <a:bodyPr/>
        <a:lstStyle/>
        <a:p>
          <a:pPr>
            <a:lnSpc>
              <a:spcPct val="100000"/>
            </a:lnSpc>
          </a:pPr>
          <a:r>
            <a:rPr lang="en-US"/>
            <a:t>Hive facilitates data summarization and querying, making it easier for analysts to derive insights from large datasets.</a:t>
          </a:r>
        </a:p>
      </dgm:t>
    </dgm:pt>
    <dgm:pt modelId="{E3251BC0-D63F-4C79-AC83-7BAD39A841E2}" type="parTrans" cxnId="{C757FD93-E39D-4E12-B5C7-76CBC0590B78}">
      <dgm:prSet/>
      <dgm:spPr/>
      <dgm:t>
        <a:bodyPr/>
        <a:lstStyle/>
        <a:p>
          <a:endParaRPr lang="en-US"/>
        </a:p>
      </dgm:t>
    </dgm:pt>
    <dgm:pt modelId="{DCC5BC07-941E-473B-8C45-9406918031C6}" type="sibTrans" cxnId="{C757FD93-E39D-4E12-B5C7-76CBC0590B78}">
      <dgm:prSet/>
      <dgm:spPr/>
      <dgm:t>
        <a:bodyPr/>
        <a:lstStyle/>
        <a:p>
          <a:endParaRPr lang="en-US"/>
        </a:p>
      </dgm:t>
    </dgm:pt>
    <dgm:pt modelId="{E01EA7F5-BE9E-44BC-8C1C-9F6A0B9DA0DC}">
      <dgm:prSet/>
      <dgm:spPr/>
      <dgm:t>
        <a:bodyPr/>
        <a:lstStyle/>
        <a:p>
          <a:pPr>
            <a:lnSpc>
              <a:spcPct val="100000"/>
            </a:lnSpc>
            <a:defRPr b="1"/>
          </a:pPr>
          <a:r>
            <a:rPr lang="en-US"/>
            <a:t>Role of Spark</a:t>
          </a:r>
        </a:p>
      </dgm:t>
    </dgm:pt>
    <dgm:pt modelId="{80FC917B-1F16-4498-A0F1-635FA39FE25D}" type="parTrans" cxnId="{89E307A9-5466-4172-9F3B-22619FE76CFD}">
      <dgm:prSet/>
      <dgm:spPr/>
      <dgm:t>
        <a:bodyPr/>
        <a:lstStyle/>
        <a:p>
          <a:endParaRPr lang="en-US"/>
        </a:p>
      </dgm:t>
    </dgm:pt>
    <dgm:pt modelId="{88ECA53F-E444-4AD6-BD79-44E6CAE3845C}" type="sibTrans" cxnId="{89E307A9-5466-4172-9F3B-22619FE76CFD}">
      <dgm:prSet/>
      <dgm:spPr/>
      <dgm:t>
        <a:bodyPr/>
        <a:lstStyle/>
        <a:p>
          <a:pPr>
            <a:lnSpc>
              <a:spcPct val="100000"/>
            </a:lnSpc>
            <a:defRPr b="1"/>
          </a:pPr>
          <a:endParaRPr lang="en-US"/>
        </a:p>
      </dgm:t>
    </dgm:pt>
    <dgm:pt modelId="{EF723271-8F60-4AF1-A632-108D473A58F1}">
      <dgm:prSet/>
      <dgm:spPr/>
      <dgm:t>
        <a:bodyPr/>
        <a:lstStyle/>
        <a:p>
          <a:pPr>
            <a:lnSpc>
              <a:spcPct val="100000"/>
            </a:lnSpc>
          </a:pPr>
          <a:r>
            <a:rPr lang="en-US"/>
            <a:t>Spark provides fast data processing capabilities, allowing for real-time analytics and complex computations on big data.</a:t>
          </a:r>
        </a:p>
      </dgm:t>
    </dgm:pt>
    <dgm:pt modelId="{E07F48D8-60C8-4E3C-9871-E02B5D2FD1F7}" type="parTrans" cxnId="{3EE626AB-47EE-484A-ADF7-EE03A0BF7F9A}">
      <dgm:prSet/>
      <dgm:spPr/>
      <dgm:t>
        <a:bodyPr/>
        <a:lstStyle/>
        <a:p>
          <a:endParaRPr lang="en-US"/>
        </a:p>
      </dgm:t>
    </dgm:pt>
    <dgm:pt modelId="{A3DC1DF1-4000-4921-820E-EF2A4A31BC9F}" type="sibTrans" cxnId="{3EE626AB-47EE-484A-ADF7-EE03A0BF7F9A}">
      <dgm:prSet/>
      <dgm:spPr/>
      <dgm:t>
        <a:bodyPr/>
        <a:lstStyle/>
        <a:p>
          <a:endParaRPr lang="en-US"/>
        </a:p>
      </dgm:t>
    </dgm:pt>
    <dgm:pt modelId="{661FDCA8-4009-44B3-BF43-A6701FFE720B}">
      <dgm:prSet/>
      <dgm:spPr/>
      <dgm:t>
        <a:bodyPr/>
        <a:lstStyle/>
        <a:p>
          <a:pPr>
            <a:lnSpc>
              <a:spcPct val="100000"/>
            </a:lnSpc>
            <a:defRPr b="1"/>
          </a:pPr>
          <a:r>
            <a:rPr lang="en-US"/>
            <a:t>Integration Importance</a:t>
          </a:r>
        </a:p>
      </dgm:t>
    </dgm:pt>
    <dgm:pt modelId="{72E85321-D2ED-40A5-B021-5C8F372CA314}" type="parTrans" cxnId="{68623633-4E4D-45D2-BC9D-0FB3D080BB03}">
      <dgm:prSet/>
      <dgm:spPr/>
      <dgm:t>
        <a:bodyPr/>
        <a:lstStyle/>
        <a:p>
          <a:endParaRPr lang="en-US"/>
        </a:p>
      </dgm:t>
    </dgm:pt>
    <dgm:pt modelId="{D2D1BA0A-4AFB-4C30-B912-608E476009F2}" type="sibTrans" cxnId="{68623633-4E4D-45D2-BC9D-0FB3D080BB03}">
      <dgm:prSet/>
      <dgm:spPr/>
      <dgm:t>
        <a:bodyPr/>
        <a:lstStyle/>
        <a:p>
          <a:endParaRPr lang="en-US"/>
        </a:p>
      </dgm:t>
    </dgm:pt>
    <dgm:pt modelId="{A9CD0806-B091-438C-8A6B-2467F9042E60}">
      <dgm:prSet/>
      <dgm:spPr/>
      <dgm:t>
        <a:bodyPr/>
        <a:lstStyle/>
        <a:p>
          <a:pPr>
            <a:lnSpc>
              <a:spcPct val="100000"/>
            </a:lnSpc>
          </a:pPr>
          <a:r>
            <a:rPr lang="en-US"/>
            <a:t>Integrating Hive and Spark enhances data management and analysis, providing organizations with robust tools for big data challenges.</a:t>
          </a:r>
        </a:p>
      </dgm:t>
    </dgm:pt>
    <dgm:pt modelId="{BAB8F730-9D7F-4FD5-9C2A-D509FE919469}" type="parTrans" cxnId="{9E122885-047D-42BB-9957-299E8A7EDCC6}">
      <dgm:prSet/>
      <dgm:spPr/>
      <dgm:t>
        <a:bodyPr/>
        <a:lstStyle/>
        <a:p>
          <a:endParaRPr lang="en-US"/>
        </a:p>
      </dgm:t>
    </dgm:pt>
    <dgm:pt modelId="{2E0087D7-E91C-4778-B9DE-683D11A26F9D}" type="sibTrans" cxnId="{9E122885-047D-42BB-9957-299E8A7EDCC6}">
      <dgm:prSet/>
      <dgm:spPr/>
      <dgm:t>
        <a:bodyPr/>
        <a:lstStyle/>
        <a:p>
          <a:endParaRPr lang="en-US"/>
        </a:p>
      </dgm:t>
    </dgm:pt>
    <dgm:pt modelId="{D682D6B5-63FB-4184-B2AE-7D8F3B74F6D3}" type="pres">
      <dgm:prSet presAssocID="{A6C571BF-A204-441F-B6A4-D84FE0CF1BF7}" presName="Name0" presStyleCnt="0">
        <dgm:presLayoutVars>
          <dgm:dir/>
          <dgm:resizeHandles val="exact"/>
        </dgm:presLayoutVars>
      </dgm:prSet>
      <dgm:spPr/>
    </dgm:pt>
    <dgm:pt modelId="{D11FB154-2AE0-45C6-AC8A-0D8E96016EFD}" type="pres">
      <dgm:prSet presAssocID="{00BBE5BE-5082-4A61-AA5F-D2E754125981}" presName="compNode" presStyleCnt="0"/>
      <dgm:spPr/>
    </dgm:pt>
    <dgm:pt modelId="{CD1E5B36-D412-4CD7-8728-A4BF7797361F}" type="pres">
      <dgm:prSet presAssocID="{00BBE5BE-5082-4A61-AA5F-D2E754125981}" presName="pictRect" presStyleLbl="revTx" presStyleIdx="0" presStyleCnt="6">
        <dgm:presLayoutVars>
          <dgm:chMax val="0"/>
          <dgm:bulletEnabled/>
        </dgm:presLayoutVars>
      </dgm:prSet>
      <dgm:spPr/>
    </dgm:pt>
    <dgm:pt modelId="{12D33CFF-F880-4A37-A26F-B02A4DCDE3B7}" type="pres">
      <dgm:prSet presAssocID="{00BBE5BE-5082-4A61-AA5F-D2E754125981}" presName="textRect" presStyleLbl="revTx" presStyleIdx="1" presStyleCnt="6">
        <dgm:presLayoutVars>
          <dgm:bulletEnabled/>
        </dgm:presLayoutVars>
      </dgm:prSet>
      <dgm:spPr/>
    </dgm:pt>
    <dgm:pt modelId="{29E3AD7E-6429-459C-8027-C6F9E92354E2}" type="pres">
      <dgm:prSet presAssocID="{80AC4730-A112-47C0-A5F1-32C23A901CA6}" presName="sibTrans" presStyleLbl="sibTrans2D1" presStyleIdx="0" presStyleCnt="0"/>
      <dgm:spPr/>
    </dgm:pt>
    <dgm:pt modelId="{5A01D5F6-3052-4D8D-9E0D-5596D981EA50}" type="pres">
      <dgm:prSet presAssocID="{E01EA7F5-BE9E-44BC-8C1C-9F6A0B9DA0DC}" presName="compNode" presStyleCnt="0"/>
      <dgm:spPr/>
    </dgm:pt>
    <dgm:pt modelId="{E2CBF2FD-B390-4F79-8DDD-272E36317150}" type="pres">
      <dgm:prSet presAssocID="{E01EA7F5-BE9E-44BC-8C1C-9F6A0B9DA0DC}" presName="pictRect" presStyleLbl="revTx" presStyleIdx="2" presStyleCnt="6">
        <dgm:presLayoutVars>
          <dgm:chMax val="0"/>
          <dgm:bulletEnabled/>
        </dgm:presLayoutVars>
      </dgm:prSet>
      <dgm:spPr/>
    </dgm:pt>
    <dgm:pt modelId="{8D15091D-A000-41BE-9130-98F5F9741732}" type="pres">
      <dgm:prSet presAssocID="{E01EA7F5-BE9E-44BC-8C1C-9F6A0B9DA0DC}" presName="textRect" presStyleLbl="revTx" presStyleIdx="3" presStyleCnt="6">
        <dgm:presLayoutVars>
          <dgm:bulletEnabled/>
        </dgm:presLayoutVars>
      </dgm:prSet>
      <dgm:spPr/>
    </dgm:pt>
    <dgm:pt modelId="{E5D3A42B-AD14-488A-A6C9-B7859F2C7BB7}" type="pres">
      <dgm:prSet presAssocID="{88ECA53F-E444-4AD6-BD79-44E6CAE3845C}" presName="sibTrans" presStyleLbl="sibTrans2D1" presStyleIdx="0" presStyleCnt="0"/>
      <dgm:spPr/>
    </dgm:pt>
    <dgm:pt modelId="{26964DEB-8F6E-4FF7-ACBD-6D36249250A0}" type="pres">
      <dgm:prSet presAssocID="{661FDCA8-4009-44B3-BF43-A6701FFE720B}" presName="compNode" presStyleCnt="0"/>
      <dgm:spPr/>
    </dgm:pt>
    <dgm:pt modelId="{FF238630-AE35-41C0-8304-43B66D654E4D}" type="pres">
      <dgm:prSet presAssocID="{661FDCA8-4009-44B3-BF43-A6701FFE720B}" presName="pictRect" presStyleLbl="revTx" presStyleIdx="4" presStyleCnt="6">
        <dgm:presLayoutVars>
          <dgm:chMax val="0"/>
          <dgm:bulletEnabled/>
        </dgm:presLayoutVars>
      </dgm:prSet>
      <dgm:spPr/>
    </dgm:pt>
    <dgm:pt modelId="{E5A67963-5096-480C-B1C6-1A12340ACB11}" type="pres">
      <dgm:prSet presAssocID="{661FDCA8-4009-44B3-BF43-A6701FFE720B}" presName="textRect" presStyleLbl="revTx" presStyleIdx="5" presStyleCnt="6">
        <dgm:presLayoutVars>
          <dgm:bulletEnabled/>
        </dgm:presLayoutVars>
      </dgm:prSet>
      <dgm:spPr/>
    </dgm:pt>
  </dgm:ptLst>
  <dgm:cxnLst>
    <dgm:cxn modelId="{0F222017-4E0B-48E3-89EC-11155C8E6714}" srcId="{A6C571BF-A204-441F-B6A4-D84FE0CF1BF7}" destId="{00BBE5BE-5082-4A61-AA5F-D2E754125981}" srcOrd="0" destOrd="0" parTransId="{A1CF5CCE-8CE7-48E4-96A9-92803E7C1B33}" sibTransId="{80AC4730-A112-47C0-A5F1-32C23A901CA6}"/>
    <dgm:cxn modelId="{0BE34B1A-B9DB-4B70-BE68-3EC87415B078}" type="presOf" srcId="{E01EA7F5-BE9E-44BC-8C1C-9F6A0B9DA0DC}" destId="{E2CBF2FD-B390-4F79-8DDD-272E36317150}" srcOrd="0" destOrd="0" presId="urn:microsoft.com/office/officeart/2024/3/layout/hArchList1"/>
    <dgm:cxn modelId="{98235627-DB6E-4766-9F36-238198CBC2BB}" type="presOf" srcId="{661FDCA8-4009-44B3-BF43-A6701FFE720B}" destId="{FF238630-AE35-41C0-8304-43B66D654E4D}" srcOrd="0" destOrd="0" presId="urn:microsoft.com/office/officeart/2024/3/layout/hArchList1"/>
    <dgm:cxn modelId="{68623633-4E4D-45D2-BC9D-0FB3D080BB03}" srcId="{A6C571BF-A204-441F-B6A4-D84FE0CF1BF7}" destId="{661FDCA8-4009-44B3-BF43-A6701FFE720B}" srcOrd="2" destOrd="0" parTransId="{72E85321-D2ED-40A5-B021-5C8F372CA314}" sibTransId="{D2D1BA0A-4AFB-4C30-B912-608E476009F2}"/>
    <dgm:cxn modelId="{2512237E-1185-49B1-8007-22C985E4A9AF}" type="presOf" srcId="{80AC4730-A112-47C0-A5F1-32C23A901CA6}" destId="{29E3AD7E-6429-459C-8027-C6F9E92354E2}" srcOrd="0" destOrd="0" presId="urn:microsoft.com/office/officeart/2024/3/layout/hArchList1"/>
    <dgm:cxn modelId="{3BFC207F-2F45-4F7D-A494-EAC053BDAC54}" type="presOf" srcId="{A6C571BF-A204-441F-B6A4-D84FE0CF1BF7}" destId="{D682D6B5-63FB-4184-B2AE-7D8F3B74F6D3}" srcOrd="0" destOrd="0" presId="urn:microsoft.com/office/officeart/2024/3/layout/hArchList1"/>
    <dgm:cxn modelId="{3EDF3281-C8EC-4C69-901A-B76E476FC52B}" type="presOf" srcId="{00BBE5BE-5082-4A61-AA5F-D2E754125981}" destId="{CD1E5B36-D412-4CD7-8728-A4BF7797361F}" srcOrd="0" destOrd="0" presId="urn:microsoft.com/office/officeart/2024/3/layout/hArchList1"/>
    <dgm:cxn modelId="{9E122885-047D-42BB-9957-299E8A7EDCC6}" srcId="{661FDCA8-4009-44B3-BF43-A6701FFE720B}" destId="{A9CD0806-B091-438C-8A6B-2467F9042E60}" srcOrd="0" destOrd="0" parTransId="{BAB8F730-9D7F-4FD5-9C2A-D509FE919469}" sibTransId="{2E0087D7-E91C-4778-B9DE-683D11A26F9D}"/>
    <dgm:cxn modelId="{C757FD93-E39D-4E12-B5C7-76CBC0590B78}" srcId="{00BBE5BE-5082-4A61-AA5F-D2E754125981}" destId="{A8D526BE-9451-4437-9DD4-0802E2018E6A}" srcOrd="0" destOrd="0" parTransId="{E3251BC0-D63F-4C79-AC83-7BAD39A841E2}" sibTransId="{DCC5BC07-941E-473B-8C45-9406918031C6}"/>
    <dgm:cxn modelId="{89E307A9-5466-4172-9F3B-22619FE76CFD}" srcId="{A6C571BF-A204-441F-B6A4-D84FE0CF1BF7}" destId="{E01EA7F5-BE9E-44BC-8C1C-9F6A0B9DA0DC}" srcOrd="1" destOrd="0" parTransId="{80FC917B-1F16-4498-A0F1-635FA39FE25D}" sibTransId="{88ECA53F-E444-4AD6-BD79-44E6CAE3845C}"/>
    <dgm:cxn modelId="{3EE626AB-47EE-484A-ADF7-EE03A0BF7F9A}" srcId="{E01EA7F5-BE9E-44BC-8C1C-9F6A0B9DA0DC}" destId="{EF723271-8F60-4AF1-A632-108D473A58F1}" srcOrd="0" destOrd="0" parTransId="{E07F48D8-60C8-4E3C-9871-E02B5D2FD1F7}" sibTransId="{A3DC1DF1-4000-4921-820E-EF2A4A31BC9F}"/>
    <dgm:cxn modelId="{D820A9B6-8757-486C-93DE-8FD0D1A9B986}" type="presOf" srcId="{A9CD0806-B091-438C-8A6B-2467F9042E60}" destId="{E5A67963-5096-480C-B1C6-1A12340ACB11}" srcOrd="0" destOrd="0" presId="urn:microsoft.com/office/officeart/2024/3/layout/hArchList1"/>
    <dgm:cxn modelId="{BBBAA1BE-836E-4D48-AB0A-58DA32F562CB}" type="presOf" srcId="{A8D526BE-9451-4437-9DD4-0802E2018E6A}" destId="{12D33CFF-F880-4A37-A26F-B02A4DCDE3B7}" srcOrd="0" destOrd="0" presId="urn:microsoft.com/office/officeart/2024/3/layout/hArchList1"/>
    <dgm:cxn modelId="{9CBD44E3-09F1-416C-85FB-CDD1AD6B30A4}" type="presOf" srcId="{EF723271-8F60-4AF1-A632-108D473A58F1}" destId="{8D15091D-A000-41BE-9130-98F5F9741732}" srcOrd="0" destOrd="0" presId="urn:microsoft.com/office/officeart/2024/3/layout/hArchList1"/>
    <dgm:cxn modelId="{A4F301EF-B887-48DC-9F31-19484E0A6973}" type="presOf" srcId="{88ECA53F-E444-4AD6-BD79-44E6CAE3845C}" destId="{E5D3A42B-AD14-488A-A6C9-B7859F2C7BB7}" srcOrd="0" destOrd="0" presId="urn:microsoft.com/office/officeart/2024/3/layout/hArchList1"/>
    <dgm:cxn modelId="{227B233B-B4E2-4520-8F38-76785CDB1913}" type="presParOf" srcId="{D682D6B5-63FB-4184-B2AE-7D8F3B74F6D3}" destId="{D11FB154-2AE0-45C6-AC8A-0D8E96016EFD}" srcOrd="0" destOrd="0" presId="urn:microsoft.com/office/officeart/2024/3/layout/hArchList1"/>
    <dgm:cxn modelId="{3E9F6B60-BEA0-4F35-9D61-80D8CE072481}" type="presParOf" srcId="{D11FB154-2AE0-45C6-AC8A-0D8E96016EFD}" destId="{CD1E5B36-D412-4CD7-8728-A4BF7797361F}" srcOrd="0" destOrd="0" presId="urn:microsoft.com/office/officeart/2024/3/layout/hArchList1"/>
    <dgm:cxn modelId="{C4F79595-791A-4283-AC82-8E0D5A981C7C}" type="presParOf" srcId="{D11FB154-2AE0-45C6-AC8A-0D8E96016EFD}" destId="{12D33CFF-F880-4A37-A26F-B02A4DCDE3B7}" srcOrd="1" destOrd="0" presId="urn:microsoft.com/office/officeart/2024/3/layout/hArchList1"/>
    <dgm:cxn modelId="{E6C418E0-03C7-4F1F-B295-FA3E17FDCA4F}" type="presParOf" srcId="{D682D6B5-63FB-4184-B2AE-7D8F3B74F6D3}" destId="{29E3AD7E-6429-459C-8027-C6F9E92354E2}" srcOrd="1" destOrd="0" presId="urn:microsoft.com/office/officeart/2024/3/layout/hArchList1"/>
    <dgm:cxn modelId="{0EFC1DB8-89EA-412D-ACA7-331056C2A686}" type="presParOf" srcId="{D682D6B5-63FB-4184-B2AE-7D8F3B74F6D3}" destId="{5A01D5F6-3052-4D8D-9E0D-5596D981EA50}" srcOrd="2" destOrd="0" presId="urn:microsoft.com/office/officeart/2024/3/layout/hArchList1"/>
    <dgm:cxn modelId="{16D19CB3-4B81-459B-AE70-629DFFE938FE}" type="presParOf" srcId="{5A01D5F6-3052-4D8D-9E0D-5596D981EA50}" destId="{E2CBF2FD-B390-4F79-8DDD-272E36317150}" srcOrd="0" destOrd="0" presId="urn:microsoft.com/office/officeart/2024/3/layout/hArchList1"/>
    <dgm:cxn modelId="{E4CB2BCA-7241-4A17-99FA-2B0E8C4C5806}" type="presParOf" srcId="{5A01D5F6-3052-4D8D-9E0D-5596D981EA50}" destId="{8D15091D-A000-41BE-9130-98F5F9741732}" srcOrd="1" destOrd="0" presId="urn:microsoft.com/office/officeart/2024/3/layout/hArchList1"/>
    <dgm:cxn modelId="{C7BB6FFE-43C8-4644-AD76-607C01616D5E}" type="presParOf" srcId="{D682D6B5-63FB-4184-B2AE-7D8F3B74F6D3}" destId="{E5D3A42B-AD14-488A-A6C9-B7859F2C7BB7}" srcOrd="3" destOrd="0" presId="urn:microsoft.com/office/officeart/2024/3/layout/hArchList1"/>
    <dgm:cxn modelId="{B2844599-B64A-4488-B512-38AA2FBF406A}" type="presParOf" srcId="{D682D6B5-63FB-4184-B2AE-7D8F3B74F6D3}" destId="{26964DEB-8F6E-4FF7-ACBD-6D36249250A0}" srcOrd="4" destOrd="0" presId="urn:microsoft.com/office/officeart/2024/3/layout/hArchList1"/>
    <dgm:cxn modelId="{CCE7CB05-5256-498E-AD6B-A440419315E1}" type="presParOf" srcId="{26964DEB-8F6E-4FF7-ACBD-6D36249250A0}" destId="{FF238630-AE35-41C0-8304-43B66D654E4D}" srcOrd="0" destOrd="0" presId="urn:microsoft.com/office/officeart/2024/3/layout/hArchList1"/>
    <dgm:cxn modelId="{0DE3AA16-6B9B-479A-A3BD-E8A2071D6B65}" type="presParOf" srcId="{26964DEB-8F6E-4FF7-ACBD-6D36249250A0}" destId="{E5A67963-5096-480C-B1C6-1A12340ACB11}"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1E5B36-D412-4CD7-8728-A4BF7797361F}">
      <dsp:nvSpPr>
        <dsp:cNvPr id="0" name=""/>
        <dsp:cNvSpPr/>
      </dsp:nvSpPr>
      <dsp:spPr>
        <a:xfrm>
          <a:off x="0" y="0"/>
          <a:ext cx="3486150" cy="354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Role of Hive</a:t>
          </a:r>
        </a:p>
      </dsp:txBody>
      <dsp:txXfrm>
        <a:off x="0" y="0"/>
        <a:ext cx="3486150" cy="354472"/>
      </dsp:txXfrm>
    </dsp:sp>
    <dsp:sp modelId="{12D33CFF-F880-4A37-A26F-B02A4DCDE3B7}">
      <dsp:nvSpPr>
        <dsp:cNvPr id="0" name=""/>
        <dsp:cNvSpPr/>
      </dsp:nvSpPr>
      <dsp:spPr>
        <a:xfrm>
          <a:off x="0" y="354472"/>
          <a:ext cx="3486150" cy="2090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Hive facilitates data summarization and querying, making it easier for analysts to derive insights from large datasets.</a:t>
          </a:r>
        </a:p>
      </dsp:txBody>
      <dsp:txXfrm>
        <a:off x="0" y="354472"/>
        <a:ext cx="3486150" cy="2090261"/>
      </dsp:txXfrm>
    </dsp:sp>
    <dsp:sp modelId="{E2CBF2FD-B390-4F79-8DDD-272E36317150}">
      <dsp:nvSpPr>
        <dsp:cNvPr id="0" name=""/>
        <dsp:cNvSpPr/>
      </dsp:nvSpPr>
      <dsp:spPr>
        <a:xfrm>
          <a:off x="3834765" y="0"/>
          <a:ext cx="3486150" cy="354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Role of Spark</a:t>
          </a:r>
        </a:p>
      </dsp:txBody>
      <dsp:txXfrm>
        <a:off x="3834765" y="0"/>
        <a:ext cx="3486150" cy="354472"/>
      </dsp:txXfrm>
    </dsp:sp>
    <dsp:sp modelId="{8D15091D-A000-41BE-9130-98F5F9741732}">
      <dsp:nvSpPr>
        <dsp:cNvPr id="0" name=""/>
        <dsp:cNvSpPr/>
      </dsp:nvSpPr>
      <dsp:spPr>
        <a:xfrm>
          <a:off x="3834765" y="354472"/>
          <a:ext cx="3486150" cy="2090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Spark provides fast data processing capabilities, allowing for real-time analytics and complex computations on big data.</a:t>
          </a:r>
        </a:p>
      </dsp:txBody>
      <dsp:txXfrm>
        <a:off x="3834765" y="354472"/>
        <a:ext cx="3486150" cy="2090261"/>
      </dsp:txXfrm>
    </dsp:sp>
    <dsp:sp modelId="{FF238630-AE35-41C0-8304-43B66D654E4D}">
      <dsp:nvSpPr>
        <dsp:cNvPr id="0" name=""/>
        <dsp:cNvSpPr/>
      </dsp:nvSpPr>
      <dsp:spPr>
        <a:xfrm>
          <a:off x="7669530" y="0"/>
          <a:ext cx="3486150" cy="35447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Integration Importance</a:t>
          </a:r>
        </a:p>
      </dsp:txBody>
      <dsp:txXfrm>
        <a:off x="7669530" y="0"/>
        <a:ext cx="3486150" cy="354472"/>
      </dsp:txXfrm>
    </dsp:sp>
    <dsp:sp modelId="{E5A67963-5096-480C-B1C6-1A12340ACB11}">
      <dsp:nvSpPr>
        <dsp:cNvPr id="0" name=""/>
        <dsp:cNvSpPr/>
      </dsp:nvSpPr>
      <dsp:spPr>
        <a:xfrm>
          <a:off x="7669530" y="354472"/>
          <a:ext cx="3486150" cy="2090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Integrating Hive and Spark enhances data management and analysis, providing organizations with robust tools for big data challenges.</a:t>
          </a:r>
        </a:p>
      </dsp:txBody>
      <dsp:txXfrm>
        <a:off x="7669530" y="354472"/>
        <a:ext cx="3486150" cy="2090261"/>
      </dsp:txXfrm>
    </dsp:sp>
  </dsp:spTree>
</dsp:drawing>
</file>

<file path=ppt/diagrams/layout1.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29E6FF-DB85-4CF2-9BC6-7E21CE53D00D}" type="datetimeFigureOut">
              <a:rPr lang="en-IN" smtClean="0"/>
              <a:t>16-04-2025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0D16FD-947C-48E9-9502-506EA8301447}" type="slidenum">
              <a:rPr lang="en-IN" smtClean="0"/>
              <a:t>‹#›</a:t>
            </a:fld>
            <a:endParaRPr lang="en-IN"/>
          </a:p>
        </p:txBody>
      </p:sp>
    </p:spTree>
    <p:extLst>
      <p:ext uri="{BB962C8B-B14F-4D97-AF65-F5344CB8AC3E}">
        <p14:creationId xmlns:p14="http://schemas.microsoft.com/office/powerpoint/2010/main" val="30349125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
---
Big Data processing is revolutionizing how businesses </a:t>
            </a:r>
            <a:r>
              <a:rPr lang="en-IN" dirty="0" err="1"/>
              <a:t>analyze</a:t>
            </a:r>
            <a:r>
              <a:rPr lang="en-IN" dirty="0"/>
              <a:t> and utilize data. In this presentation, we will explore two essential technologies, Apache Hive and Apache Spark, that enable efficient big data processing and analysis.
</a:t>
            </a:r>
          </a:p>
        </p:txBody>
      </p:sp>
      <p:sp>
        <p:nvSpPr>
          <p:cNvPr id="4" name="Slide Number Placeholder 3"/>
          <p:cNvSpPr>
            <a:spLocks noGrp="1"/>
          </p:cNvSpPr>
          <p:nvPr>
            <p:ph type="sldNum" sz="quarter" idx="5"/>
          </p:nvPr>
        </p:nvSpPr>
        <p:spPr/>
        <p:txBody>
          <a:bodyPr/>
          <a:lstStyle/>
          <a:p>
            <a:fld id="{4A8AE14A-20EB-42C4-83F5-820B208EA38B}" type="slidenum">
              <a:rPr lang="en-IN" smtClean="0"/>
              <a:t>1</a:t>
            </a:fld>
            <a:endParaRPr lang="en-IN"/>
          </a:p>
        </p:txBody>
      </p:sp>
    </p:spTree>
    <p:extLst>
      <p:ext uri="{BB962C8B-B14F-4D97-AF65-F5344CB8AC3E}">
        <p14:creationId xmlns:p14="http://schemas.microsoft.com/office/powerpoint/2010/main" val="40570048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Hive is widely used for data warehousing, ETL processes, and business intelligence. Industries like finance, healthcare, and e-commerce leverage Hive to gain insights from large datasets.</a:t>
            </a:r>
          </a:p>
        </p:txBody>
      </p:sp>
      <p:sp>
        <p:nvSpPr>
          <p:cNvPr id="4" name="Slide Number Placeholder 3"/>
          <p:cNvSpPr>
            <a:spLocks noGrp="1"/>
          </p:cNvSpPr>
          <p:nvPr>
            <p:ph type="sldNum" sz="quarter" idx="5"/>
          </p:nvPr>
        </p:nvSpPr>
        <p:spPr/>
        <p:txBody>
          <a:bodyPr/>
          <a:lstStyle/>
          <a:p>
            <a:fld id="{4A8AE14A-20EB-42C4-83F5-820B208EA38B}" type="slidenum">
              <a:rPr lang="en-IN" smtClean="0"/>
              <a:t>10</a:t>
            </a:fld>
            <a:endParaRPr lang="en-IN"/>
          </a:p>
        </p:txBody>
      </p:sp>
    </p:spTree>
    <p:extLst>
      <p:ext uri="{BB962C8B-B14F-4D97-AF65-F5344CB8AC3E}">
        <p14:creationId xmlns:p14="http://schemas.microsoft.com/office/powerpoint/2010/main" val="1442261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Apache Spark is a powerful analytics engine designed for speed and ease of use. It supports batch processing, stream processing, and machine learning, making it a versatile tool for big data analytics.</a:t>
            </a:r>
          </a:p>
        </p:txBody>
      </p:sp>
      <p:sp>
        <p:nvSpPr>
          <p:cNvPr id="4" name="Slide Number Placeholder 3"/>
          <p:cNvSpPr>
            <a:spLocks noGrp="1"/>
          </p:cNvSpPr>
          <p:nvPr>
            <p:ph type="sldNum" sz="quarter" idx="5"/>
          </p:nvPr>
        </p:nvSpPr>
        <p:spPr/>
        <p:txBody>
          <a:bodyPr/>
          <a:lstStyle/>
          <a:p>
            <a:fld id="{4A8AE14A-20EB-42C4-83F5-820B208EA38B}" type="slidenum">
              <a:rPr lang="en-IN" smtClean="0"/>
              <a:t>11</a:t>
            </a:fld>
            <a:endParaRPr lang="en-IN"/>
          </a:p>
        </p:txBody>
      </p:sp>
    </p:spTree>
    <p:extLst>
      <p:ext uri="{BB962C8B-B14F-4D97-AF65-F5344CB8AC3E}">
        <p14:creationId xmlns:p14="http://schemas.microsoft.com/office/powerpoint/2010/main" val="15342657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Spark provides an in-memory computing framework, significantly improving the speed of data processing compared to traditional disk-based systems. It supports multiple programming languages, including Scala, Java, and Python.</a:t>
            </a:r>
          </a:p>
        </p:txBody>
      </p:sp>
      <p:sp>
        <p:nvSpPr>
          <p:cNvPr id="4" name="Slide Number Placeholder 3"/>
          <p:cNvSpPr>
            <a:spLocks noGrp="1"/>
          </p:cNvSpPr>
          <p:nvPr>
            <p:ph type="sldNum" sz="quarter" idx="5"/>
          </p:nvPr>
        </p:nvSpPr>
        <p:spPr/>
        <p:txBody>
          <a:bodyPr/>
          <a:lstStyle/>
          <a:p>
            <a:fld id="{4A8AE14A-20EB-42C4-83F5-820B208EA38B}" type="slidenum">
              <a:rPr lang="en-IN" smtClean="0"/>
              <a:t>12</a:t>
            </a:fld>
            <a:endParaRPr lang="en-IN"/>
          </a:p>
        </p:txBody>
      </p:sp>
    </p:spTree>
    <p:extLst>
      <p:ext uri="{BB962C8B-B14F-4D97-AF65-F5344CB8AC3E}">
        <p14:creationId xmlns:p14="http://schemas.microsoft.com/office/powerpoint/2010/main" val="34587186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Some key features of Spark include its speed, ease of use, and support for advanced analytics. Its ability to process data in real-time and handle diverse data types makes it an indispensable tool for big data projects.</a:t>
            </a:r>
          </a:p>
        </p:txBody>
      </p:sp>
      <p:sp>
        <p:nvSpPr>
          <p:cNvPr id="4" name="Slide Number Placeholder 3"/>
          <p:cNvSpPr>
            <a:spLocks noGrp="1"/>
          </p:cNvSpPr>
          <p:nvPr>
            <p:ph type="sldNum" sz="quarter" idx="5"/>
          </p:nvPr>
        </p:nvSpPr>
        <p:spPr/>
        <p:txBody>
          <a:bodyPr/>
          <a:lstStyle/>
          <a:p>
            <a:fld id="{4A8AE14A-20EB-42C4-83F5-820B208EA38B}" type="slidenum">
              <a:rPr lang="en-IN" smtClean="0"/>
              <a:t>13</a:t>
            </a:fld>
            <a:endParaRPr lang="en-IN"/>
          </a:p>
        </p:txBody>
      </p:sp>
    </p:spTree>
    <p:extLst>
      <p:ext uri="{BB962C8B-B14F-4D97-AF65-F5344CB8AC3E}">
        <p14:creationId xmlns:p14="http://schemas.microsoft.com/office/powerpoint/2010/main" val="27256183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Spark is utilized in various applications such as real-time data processing, machine learning, and interactive analytics. Companies across sectors use Spark to improve operational efficiency and drive data-driven strategies.</a:t>
            </a:r>
          </a:p>
        </p:txBody>
      </p:sp>
      <p:sp>
        <p:nvSpPr>
          <p:cNvPr id="4" name="Slide Number Placeholder 3"/>
          <p:cNvSpPr>
            <a:spLocks noGrp="1"/>
          </p:cNvSpPr>
          <p:nvPr>
            <p:ph type="sldNum" sz="quarter" idx="5"/>
          </p:nvPr>
        </p:nvSpPr>
        <p:spPr/>
        <p:txBody>
          <a:bodyPr/>
          <a:lstStyle/>
          <a:p>
            <a:fld id="{4A8AE14A-20EB-42C4-83F5-820B208EA38B}" type="slidenum">
              <a:rPr lang="en-IN" smtClean="0"/>
              <a:t>14</a:t>
            </a:fld>
            <a:endParaRPr lang="en-IN"/>
          </a:p>
        </p:txBody>
      </p:sp>
    </p:spTree>
    <p:extLst>
      <p:ext uri="{BB962C8B-B14F-4D97-AF65-F5344CB8AC3E}">
        <p14:creationId xmlns:p14="http://schemas.microsoft.com/office/powerpoint/2010/main" val="9487301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Integrating Hive and Spark enables organizations to harness the best of both technologies. This section will examine how they can work together for enhanced data processing capabilities.</a:t>
            </a:r>
          </a:p>
        </p:txBody>
      </p:sp>
      <p:sp>
        <p:nvSpPr>
          <p:cNvPr id="4" name="Slide Number Placeholder 3"/>
          <p:cNvSpPr>
            <a:spLocks noGrp="1"/>
          </p:cNvSpPr>
          <p:nvPr>
            <p:ph type="sldNum" sz="quarter" idx="5"/>
          </p:nvPr>
        </p:nvSpPr>
        <p:spPr/>
        <p:txBody>
          <a:bodyPr/>
          <a:lstStyle/>
          <a:p>
            <a:fld id="{4A8AE14A-20EB-42C4-83F5-820B208EA38B}" type="slidenum">
              <a:rPr lang="en-IN" smtClean="0"/>
              <a:t>15</a:t>
            </a:fld>
            <a:endParaRPr lang="en-IN"/>
          </a:p>
        </p:txBody>
      </p:sp>
    </p:spTree>
    <p:extLst>
      <p:ext uri="{BB962C8B-B14F-4D97-AF65-F5344CB8AC3E}">
        <p14:creationId xmlns:p14="http://schemas.microsoft.com/office/powerpoint/2010/main" val="39054540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Hive and Spark can operate together seamlessly, allowing users to leverage Hive's SQL capabilities while utilizing Spark's in-memory processing power. This integration boosts performance and reduces processing times.</a:t>
            </a:r>
          </a:p>
        </p:txBody>
      </p:sp>
      <p:sp>
        <p:nvSpPr>
          <p:cNvPr id="4" name="Slide Number Placeholder 3"/>
          <p:cNvSpPr>
            <a:spLocks noGrp="1"/>
          </p:cNvSpPr>
          <p:nvPr>
            <p:ph type="sldNum" sz="quarter" idx="5"/>
          </p:nvPr>
        </p:nvSpPr>
        <p:spPr/>
        <p:txBody>
          <a:bodyPr/>
          <a:lstStyle/>
          <a:p>
            <a:fld id="{4A8AE14A-20EB-42C4-83F5-820B208EA38B}" type="slidenum">
              <a:rPr lang="en-IN" smtClean="0"/>
              <a:t>16</a:t>
            </a:fld>
            <a:endParaRPr lang="en-IN"/>
          </a:p>
        </p:txBody>
      </p:sp>
    </p:spTree>
    <p:extLst>
      <p:ext uri="{BB962C8B-B14F-4D97-AF65-F5344CB8AC3E}">
        <p14:creationId xmlns:p14="http://schemas.microsoft.com/office/powerpoint/2010/main" val="42478990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Spark SQL provides a faster execution engine compared to Hive's traditional MapReduce. It allows for more efficient querying and better resource management, significantly improving performance.</a:t>
            </a:r>
          </a:p>
        </p:txBody>
      </p:sp>
      <p:sp>
        <p:nvSpPr>
          <p:cNvPr id="4" name="Slide Number Placeholder 3"/>
          <p:cNvSpPr>
            <a:spLocks noGrp="1"/>
          </p:cNvSpPr>
          <p:nvPr>
            <p:ph type="sldNum" sz="quarter" idx="5"/>
          </p:nvPr>
        </p:nvSpPr>
        <p:spPr/>
        <p:txBody>
          <a:bodyPr/>
          <a:lstStyle/>
          <a:p>
            <a:fld id="{4A8AE14A-20EB-42C4-83F5-820B208EA38B}" type="slidenum">
              <a:rPr lang="en-IN" smtClean="0"/>
              <a:t>17</a:t>
            </a:fld>
            <a:endParaRPr lang="en-IN"/>
          </a:p>
        </p:txBody>
      </p:sp>
    </p:spTree>
    <p:extLst>
      <p:ext uri="{BB962C8B-B14F-4D97-AF65-F5344CB8AC3E}">
        <p14:creationId xmlns:p14="http://schemas.microsoft.com/office/powerpoint/2010/main" val="10229536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Numerous organizations have successfully implemented Hive and Spark integration, achieving remarkable results in data processing efficiency and insight generation. We will look at some notable case studies.</a:t>
            </a:r>
          </a:p>
        </p:txBody>
      </p:sp>
      <p:sp>
        <p:nvSpPr>
          <p:cNvPr id="4" name="Slide Number Placeholder 3"/>
          <p:cNvSpPr>
            <a:spLocks noGrp="1"/>
          </p:cNvSpPr>
          <p:nvPr>
            <p:ph type="sldNum" sz="quarter" idx="5"/>
          </p:nvPr>
        </p:nvSpPr>
        <p:spPr/>
        <p:txBody>
          <a:bodyPr/>
          <a:lstStyle/>
          <a:p>
            <a:fld id="{4A8AE14A-20EB-42C4-83F5-820B208EA38B}" type="slidenum">
              <a:rPr lang="en-IN" smtClean="0"/>
              <a:t>18</a:t>
            </a:fld>
            <a:endParaRPr lang="en-IN"/>
          </a:p>
        </p:txBody>
      </p:sp>
    </p:spTree>
    <p:extLst>
      <p:ext uri="{BB962C8B-B14F-4D97-AF65-F5344CB8AC3E}">
        <p14:creationId xmlns:p14="http://schemas.microsoft.com/office/powerpoint/2010/main" val="36777794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The field of big data is constantly evolving. In this section, we will discuss the future trends and developments that are shaping the landscape of data processing technologies.</a:t>
            </a:r>
          </a:p>
        </p:txBody>
      </p:sp>
      <p:sp>
        <p:nvSpPr>
          <p:cNvPr id="4" name="Slide Number Placeholder 3"/>
          <p:cNvSpPr>
            <a:spLocks noGrp="1"/>
          </p:cNvSpPr>
          <p:nvPr>
            <p:ph type="sldNum" sz="quarter" idx="5"/>
          </p:nvPr>
        </p:nvSpPr>
        <p:spPr/>
        <p:txBody>
          <a:bodyPr/>
          <a:lstStyle/>
          <a:p>
            <a:fld id="{4A8AE14A-20EB-42C4-83F5-820B208EA38B}" type="slidenum">
              <a:rPr lang="en-IN" smtClean="0"/>
              <a:t>19</a:t>
            </a:fld>
            <a:endParaRPr lang="en-IN"/>
          </a:p>
        </p:txBody>
      </p:sp>
    </p:spTree>
    <p:extLst>
      <p:ext uri="{BB962C8B-B14F-4D97-AF65-F5344CB8AC3E}">
        <p14:creationId xmlns:p14="http://schemas.microsoft.com/office/powerpoint/2010/main" val="3930010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We will begin with an overview of big data technologies, discussing their definition, importance, and challenges. Next, we'll dive into Apache Hive as a data warehousing solution, followed by an exploration of Apache Spark as a unified analytics engine. We will also look at the integration of Hive and Spark, and conclude with future trends and developments in big data.</a:t>
            </a:r>
          </a:p>
        </p:txBody>
      </p:sp>
      <p:sp>
        <p:nvSpPr>
          <p:cNvPr id="4" name="Slide Number Placeholder 3"/>
          <p:cNvSpPr>
            <a:spLocks noGrp="1"/>
          </p:cNvSpPr>
          <p:nvPr>
            <p:ph type="sldNum" sz="quarter" idx="5"/>
          </p:nvPr>
        </p:nvSpPr>
        <p:spPr/>
        <p:txBody>
          <a:bodyPr/>
          <a:lstStyle/>
          <a:p>
            <a:fld id="{4A8AE14A-20EB-42C4-83F5-820B208EA38B}" type="slidenum">
              <a:rPr lang="en-IN" smtClean="0"/>
              <a:t>2</a:t>
            </a:fld>
            <a:endParaRPr lang="en-IN"/>
          </a:p>
        </p:txBody>
      </p:sp>
    </p:spTree>
    <p:extLst>
      <p:ext uri="{BB962C8B-B14F-4D97-AF65-F5344CB8AC3E}">
        <p14:creationId xmlns:p14="http://schemas.microsoft.com/office/powerpoint/2010/main" val="39561994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Emerging technologies such as real-time analytics, AI, and machine learning are pushing the boundaries of what is possible with big data. These advancements will fuel more efficient and effective data processing solutions.</a:t>
            </a:r>
          </a:p>
        </p:txBody>
      </p:sp>
      <p:sp>
        <p:nvSpPr>
          <p:cNvPr id="4" name="Slide Number Placeholder 3"/>
          <p:cNvSpPr>
            <a:spLocks noGrp="1"/>
          </p:cNvSpPr>
          <p:nvPr>
            <p:ph type="sldNum" sz="quarter" idx="5"/>
          </p:nvPr>
        </p:nvSpPr>
        <p:spPr/>
        <p:txBody>
          <a:bodyPr/>
          <a:lstStyle/>
          <a:p>
            <a:fld id="{4A8AE14A-20EB-42C4-83F5-820B208EA38B}" type="slidenum">
              <a:rPr lang="en-IN" smtClean="0"/>
              <a:t>20</a:t>
            </a:fld>
            <a:endParaRPr lang="en-IN"/>
          </a:p>
        </p:txBody>
      </p:sp>
    </p:spTree>
    <p:extLst>
      <p:ext uri="{BB962C8B-B14F-4D97-AF65-F5344CB8AC3E}">
        <p14:creationId xmlns:p14="http://schemas.microsoft.com/office/powerpoint/2010/main" val="39667599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As big data technologies advance, new use cases are emerging in sectors like healthcare, finance, and retail. Organizations are leveraging big data to enhance customer experience and streamline operations.</a:t>
            </a:r>
          </a:p>
        </p:txBody>
      </p:sp>
      <p:sp>
        <p:nvSpPr>
          <p:cNvPr id="4" name="Slide Number Placeholder 3"/>
          <p:cNvSpPr>
            <a:spLocks noGrp="1"/>
          </p:cNvSpPr>
          <p:nvPr>
            <p:ph type="sldNum" sz="quarter" idx="5"/>
          </p:nvPr>
        </p:nvSpPr>
        <p:spPr/>
        <p:txBody>
          <a:bodyPr/>
          <a:lstStyle/>
          <a:p>
            <a:fld id="{4A8AE14A-20EB-42C4-83F5-820B208EA38B}" type="slidenum">
              <a:rPr lang="en-IN" smtClean="0"/>
              <a:t>21</a:t>
            </a:fld>
            <a:endParaRPr lang="en-IN"/>
          </a:p>
        </p:txBody>
      </p:sp>
    </p:spTree>
    <p:extLst>
      <p:ext uri="{BB962C8B-B14F-4D97-AF65-F5344CB8AC3E}">
        <p14:creationId xmlns:p14="http://schemas.microsoft.com/office/powerpoint/2010/main" val="24609709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The future holds great promise for Hive, Spark, and big data technologies as they continue to evolve and adapt to meet the growing demands of data processing and analysis across industries.</a:t>
            </a:r>
          </a:p>
        </p:txBody>
      </p:sp>
      <p:sp>
        <p:nvSpPr>
          <p:cNvPr id="4" name="Slide Number Placeholder 3"/>
          <p:cNvSpPr>
            <a:spLocks noGrp="1"/>
          </p:cNvSpPr>
          <p:nvPr>
            <p:ph type="sldNum" sz="quarter" idx="5"/>
          </p:nvPr>
        </p:nvSpPr>
        <p:spPr/>
        <p:txBody>
          <a:bodyPr/>
          <a:lstStyle/>
          <a:p>
            <a:fld id="{4A8AE14A-20EB-42C4-83F5-820B208EA38B}" type="slidenum">
              <a:rPr lang="en-IN" smtClean="0"/>
              <a:t>22</a:t>
            </a:fld>
            <a:endParaRPr lang="en-IN"/>
          </a:p>
        </p:txBody>
      </p:sp>
    </p:spTree>
    <p:extLst>
      <p:ext uri="{BB962C8B-B14F-4D97-AF65-F5344CB8AC3E}">
        <p14:creationId xmlns:p14="http://schemas.microsoft.com/office/powerpoint/2010/main" val="4440526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In summary, Hive and Spark are integral to the big data ecosystem, each offering unique strengths for data processing and analysis. Understanding their capabilities and integration is crucial for organizations looking to leverage big data effectively.</a:t>
            </a:r>
          </a:p>
        </p:txBody>
      </p:sp>
      <p:sp>
        <p:nvSpPr>
          <p:cNvPr id="4" name="Slide Number Placeholder 3"/>
          <p:cNvSpPr>
            <a:spLocks noGrp="1"/>
          </p:cNvSpPr>
          <p:nvPr>
            <p:ph type="sldNum" sz="quarter" idx="5"/>
          </p:nvPr>
        </p:nvSpPr>
        <p:spPr/>
        <p:txBody>
          <a:bodyPr/>
          <a:lstStyle/>
          <a:p>
            <a:fld id="{4A8AE14A-20EB-42C4-83F5-820B208EA38B}" type="slidenum">
              <a:rPr lang="en-IN" smtClean="0"/>
              <a:t>23</a:t>
            </a:fld>
            <a:endParaRPr lang="en-IN"/>
          </a:p>
        </p:txBody>
      </p:sp>
    </p:spTree>
    <p:extLst>
      <p:ext uri="{BB962C8B-B14F-4D97-AF65-F5344CB8AC3E}">
        <p14:creationId xmlns:p14="http://schemas.microsoft.com/office/powerpoint/2010/main" val="12282093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Understanding big data technologies is crucial for organizations looking to harness the power of data. This section will cover the foundational concepts that shape big data processing.</a:t>
            </a:r>
          </a:p>
        </p:txBody>
      </p:sp>
      <p:sp>
        <p:nvSpPr>
          <p:cNvPr id="4" name="Slide Number Placeholder 3"/>
          <p:cNvSpPr>
            <a:spLocks noGrp="1"/>
          </p:cNvSpPr>
          <p:nvPr>
            <p:ph type="sldNum" sz="quarter" idx="5"/>
          </p:nvPr>
        </p:nvSpPr>
        <p:spPr/>
        <p:txBody>
          <a:bodyPr/>
          <a:lstStyle/>
          <a:p>
            <a:fld id="{4A8AE14A-20EB-42C4-83F5-820B208EA38B}" type="slidenum">
              <a:rPr lang="en-IN" smtClean="0"/>
              <a:t>3</a:t>
            </a:fld>
            <a:endParaRPr lang="en-IN"/>
          </a:p>
        </p:txBody>
      </p:sp>
    </p:spTree>
    <p:extLst>
      <p:ext uri="{BB962C8B-B14F-4D97-AF65-F5344CB8AC3E}">
        <p14:creationId xmlns:p14="http://schemas.microsoft.com/office/powerpoint/2010/main" val="36012744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Big data refers to large and complex data sets that traditional data processing software cannot manage efficiently. The ability to analyze big data enables organizations to gain insights, improve decision-making, and enhance customer experiences.</a:t>
            </a:r>
          </a:p>
        </p:txBody>
      </p:sp>
      <p:sp>
        <p:nvSpPr>
          <p:cNvPr id="4" name="Slide Number Placeholder 3"/>
          <p:cNvSpPr>
            <a:spLocks noGrp="1"/>
          </p:cNvSpPr>
          <p:nvPr>
            <p:ph type="sldNum" sz="quarter" idx="5"/>
          </p:nvPr>
        </p:nvSpPr>
        <p:spPr/>
        <p:txBody>
          <a:bodyPr/>
          <a:lstStyle/>
          <a:p>
            <a:fld id="{4A8AE14A-20EB-42C4-83F5-820B208EA38B}" type="slidenum">
              <a:rPr lang="en-IN" smtClean="0"/>
              <a:t>4</a:t>
            </a:fld>
            <a:endParaRPr lang="en-IN"/>
          </a:p>
        </p:txBody>
      </p:sp>
    </p:spTree>
    <p:extLst>
      <p:ext uri="{BB962C8B-B14F-4D97-AF65-F5344CB8AC3E}">
        <p14:creationId xmlns:p14="http://schemas.microsoft.com/office/powerpoint/2010/main" val="18111883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Processing big data comes with challenges such as data volume, velocity, and variety. Organizations often face issues related to data storage, processing speed, and ensuring data quality.</a:t>
            </a:r>
          </a:p>
        </p:txBody>
      </p:sp>
      <p:sp>
        <p:nvSpPr>
          <p:cNvPr id="4" name="Slide Number Placeholder 3"/>
          <p:cNvSpPr>
            <a:spLocks noGrp="1"/>
          </p:cNvSpPr>
          <p:nvPr>
            <p:ph type="sldNum" sz="quarter" idx="5"/>
          </p:nvPr>
        </p:nvSpPr>
        <p:spPr/>
        <p:txBody>
          <a:bodyPr/>
          <a:lstStyle/>
          <a:p>
            <a:fld id="{4A8AE14A-20EB-42C4-83F5-820B208EA38B}" type="slidenum">
              <a:rPr lang="en-IN" smtClean="0"/>
              <a:t>5</a:t>
            </a:fld>
            <a:endParaRPr lang="en-IN"/>
          </a:p>
        </p:txBody>
      </p:sp>
    </p:spTree>
    <p:extLst>
      <p:ext uri="{BB962C8B-B14F-4D97-AF65-F5344CB8AC3E}">
        <p14:creationId xmlns:p14="http://schemas.microsoft.com/office/powerpoint/2010/main" val="3797871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The big data ecosystem includes technologies like Hadoop, NoSQL databases, and data processing frameworks like Hive and Spark. Each technology plays a vital role in managing and analyzing big data efficiently.</a:t>
            </a:r>
          </a:p>
        </p:txBody>
      </p:sp>
      <p:sp>
        <p:nvSpPr>
          <p:cNvPr id="4" name="Slide Number Placeholder 3"/>
          <p:cNvSpPr>
            <a:spLocks noGrp="1"/>
          </p:cNvSpPr>
          <p:nvPr>
            <p:ph type="sldNum" sz="quarter" idx="5"/>
          </p:nvPr>
        </p:nvSpPr>
        <p:spPr/>
        <p:txBody>
          <a:bodyPr/>
          <a:lstStyle/>
          <a:p>
            <a:fld id="{4A8AE14A-20EB-42C4-83F5-820B208EA38B}" type="slidenum">
              <a:rPr lang="en-IN" smtClean="0"/>
              <a:t>6</a:t>
            </a:fld>
            <a:endParaRPr lang="en-IN"/>
          </a:p>
        </p:txBody>
      </p:sp>
    </p:spTree>
    <p:extLst>
      <p:ext uri="{BB962C8B-B14F-4D97-AF65-F5344CB8AC3E}">
        <p14:creationId xmlns:p14="http://schemas.microsoft.com/office/powerpoint/2010/main" val="2596009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Apache Hive is a data warehousing solution built on top of Hadoop. It allows for querying and managing large datasets through a SQL-like interface, making it accessible for users familiar with traditional databases.</a:t>
            </a:r>
          </a:p>
        </p:txBody>
      </p:sp>
      <p:sp>
        <p:nvSpPr>
          <p:cNvPr id="4" name="Slide Number Placeholder 3"/>
          <p:cNvSpPr>
            <a:spLocks noGrp="1"/>
          </p:cNvSpPr>
          <p:nvPr>
            <p:ph type="sldNum" sz="quarter" idx="5"/>
          </p:nvPr>
        </p:nvSpPr>
        <p:spPr/>
        <p:txBody>
          <a:bodyPr/>
          <a:lstStyle/>
          <a:p>
            <a:fld id="{4A8AE14A-20EB-42C4-83F5-820B208EA38B}" type="slidenum">
              <a:rPr lang="en-IN" smtClean="0"/>
              <a:t>7</a:t>
            </a:fld>
            <a:endParaRPr lang="en-IN"/>
          </a:p>
        </p:txBody>
      </p:sp>
    </p:spTree>
    <p:extLst>
      <p:ext uri="{BB962C8B-B14F-4D97-AF65-F5344CB8AC3E}">
        <p14:creationId xmlns:p14="http://schemas.microsoft.com/office/powerpoint/2010/main" val="4577747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Hive provides a high-level abstraction for processing big data by converting SQL queries into MapReduce jobs. This makes it easier for analysts to work with large datasets without needing to understand complex programming.</a:t>
            </a:r>
          </a:p>
        </p:txBody>
      </p:sp>
      <p:sp>
        <p:nvSpPr>
          <p:cNvPr id="4" name="Slide Number Placeholder 3"/>
          <p:cNvSpPr>
            <a:spLocks noGrp="1"/>
          </p:cNvSpPr>
          <p:nvPr>
            <p:ph type="sldNum" sz="quarter" idx="5"/>
          </p:nvPr>
        </p:nvSpPr>
        <p:spPr/>
        <p:txBody>
          <a:bodyPr/>
          <a:lstStyle/>
          <a:p>
            <a:fld id="{4A8AE14A-20EB-42C4-83F5-820B208EA38B}" type="slidenum">
              <a:rPr lang="en-IN" smtClean="0"/>
              <a:t>8</a:t>
            </a:fld>
            <a:endParaRPr lang="en-IN"/>
          </a:p>
        </p:txBody>
      </p:sp>
    </p:spTree>
    <p:extLst>
      <p:ext uri="{BB962C8B-B14F-4D97-AF65-F5344CB8AC3E}">
        <p14:creationId xmlns:p14="http://schemas.microsoft.com/office/powerpoint/2010/main" val="22498108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Hive's architecture consists of several components, including the Hive Metastore, Hive Driver, and Execution Engine. These components work together to store metadata, compile queries, and execute them on Hadoop clusters.</a:t>
            </a:r>
          </a:p>
        </p:txBody>
      </p:sp>
      <p:sp>
        <p:nvSpPr>
          <p:cNvPr id="4" name="Slide Number Placeholder 3"/>
          <p:cNvSpPr>
            <a:spLocks noGrp="1"/>
          </p:cNvSpPr>
          <p:nvPr>
            <p:ph type="sldNum" sz="quarter" idx="5"/>
          </p:nvPr>
        </p:nvSpPr>
        <p:spPr/>
        <p:txBody>
          <a:bodyPr/>
          <a:lstStyle/>
          <a:p>
            <a:fld id="{4A8AE14A-20EB-42C4-83F5-820B208EA38B}" type="slidenum">
              <a:rPr lang="en-IN" smtClean="0"/>
              <a:t>9</a:t>
            </a:fld>
            <a:endParaRPr lang="en-IN"/>
          </a:p>
        </p:txBody>
      </p:sp>
    </p:spTree>
    <p:extLst>
      <p:ext uri="{BB962C8B-B14F-4D97-AF65-F5344CB8AC3E}">
        <p14:creationId xmlns:p14="http://schemas.microsoft.com/office/powerpoint/2010/main" val="19004937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p:nvPr/>
        </p:nvSpPr>
        <p:spPr>
          <a:xfrm>
            <a:off x="517870" y="6209925"/>
            <a:ext cx="11155680" cy="45719"/>
          </a:xfrm>
          <a:custGeom>
            <a:avLst/>
            <a:gdLst>
              <a:gd name="connsiteX0" fmla="*/ 0 w 8715708"/>
              <a:gd name="connsiteY0" fmla="*/ 0 h 45719"/>
              <a:gd name="connsiteX1" fmla="*/ 3694525 w 8715708"/>
              <a:gd name="connsiteY1" fmla="*/ 0 h 45719"/>
              <a:gd name="connsiteX2" fmla="*/ 5021183 w 8715708"/>
              <a:gd name="connsiteY2" fmla="*/ 0 h 45719"/>
              <a:gd name="connsiteX3" fmla="*/ 8715708 w 8715708"/>
              <a:gd name="connsiteY3" fmla="*/ 0 h 45719"/>
              <a:gd name="connsiteX4" fmla="*/ 8715708 w 8715708"/>
              <a:gd name="connsiteY4" fmla="*/ 45719 h 45719"/>
              <a:gd name="connsiteX5" fmla="*/ 5021183 w 8715708"/>
              <a:gd name="connsiteY5" fmla="*/ 45719 h 45719"/>
              <a:gd name="connsiteX6" fmla="*/ 3694525 w 8715708"/>
              <a:gd name="connsiteY6" fmla="*/ 45719 h 45719"/>
              <a:gd name="connsiteX7" fmla="*/ 0 w 8715708"/>
              <a:gd name="connsiteY7" fmla="*/ 45719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B2327B2-BA4B-2C04-0751-5CB63D4AA425}"/>
              </a:ext>
            </a:extLst>
          </p:cNvPr>
          <p:cNvSpPr>
            <a:spLocks noGrp="1"/>
          </p:cNvSpPr>
          <p:nvPr>
            <p:ph type="ctrTitle"/>
          </p:nvPr>
        </p:nvSpPr>
        <p:spPr>
          <a:xfrm>
            <a:off x="521208" y="978408"/>
            <a:ext cx="11155680" cy="3429000"/>
          </a:xfrm>
        </p:spPr>
        <p:txBody>
          <a:bodyPr anchor="t">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E7201176-DC7A-4C3D-3D8F-352526DA7B5D}"/>
              </a:ext>
            </a:extLst>
          </p:cNvPr>
          <p:cNvSpPr>
            <a:spLocks noGrp="1"/>
          </p:cNvSpPr>
          <p:nvPr>
            <p:ph type="subTitle" idx="1"/>
          </p:nvPr>
        </p:nvSpPr>
        <p:spPr>
          <a:xfrm>
            <a:off x="521208" y="4480560"/>
            <a:ext cx="7104888" cy="1399032"/>
          </a:xfrm>
        </p:spPr>
        <p:txBody>
          <a:bodyPr anchor="b">
            <a:normAutofit/>
          </a:bodyPr>
          <a:lstStyle>
            <a:lvl1pPr marL="0" indent="0" algn="l">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7DC221-9A2E-7459-102F-C3CFB27CC389}"/>
              </a:ext>
            </a:extLst>
          </p:cNvPr>
          <p:cNvSpPr>
            <a:spLocks noGrp="1"/>
          </p:cNvSpPr>
          <p:nvPr>
            <p:ph type="dt" sz="half" idx="10"/>
          </p:nvPr>
        </p:nvSpPr>
        <p:spPr/>
        <p:txBody>
          <a:bodyPr/>
          <a:lstStyle/>
          <a:p>
            <a:fld id="{E80C50CD-E178-4744-9B35-B2F624D6C5E9}" type="datetimeFigureOut">
              <a:rPr lang="en-US" smtClean="0"/>
              <a:t>4/16/2025</a:t>
            </a:fld>
            <a:endParaRPr lang="en-US"/>
          </a:p>
        </p:txBody>
      </p:sp>
      <p:sp>
        <p:nvSpPr>
          <p:cNvPr id="5" name="Footer Placeholder 4">
            <a:extLst>
              <a:ext uri="{FF2B5EF4-FFF2-40B4-BE49-F238E27FC236}">
                <a16:creationId xmlns:a16="http://schemas.microsoft.com/office/drawing/2014/main" id="{A5020671-6F7D-3A03-EEC1-661A87F96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53D3A-E0F9-8386-2A6C-96671FBB15A5}"/>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7115024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6771-E72D-FAD8-771E-3E196DD2E1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5BB827-257D-60D9-792F-E695900429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5D2E7-C856-F78A-E88C-375474982A5F}"/>
              </a:ext>
            </a:extLst>
          </p:cNvPr>
          <p:cNvSpPr>
            <a:spLocks noGrp="1"/>
          </p:cNvSpPr>
          <p:nvPr>
            <p:ph type="dt" sz="half" idx="10"/>
          </p:nvPr>
        </p:nvSpPr>
        <p:spPr/>
        <p:txBody>
          <a:bodyPr/>
          <a:lstStyle/>
          <a:p>
            <a:fld id="{E80C50CD-E178-4744-9B35-B2F624D6C5E9}" type="datetimeFigureOut">
              <a:rPr lang="en-US" smtClean="0"/>
              <a:t>4/16/2025</a:t>
            </a:fld>
            <a:endParaRPr lang="en-US"/>
          </a:p>
        </p:txBody>
      </p:sp>
      <p:sp>
        <p:nvSpPr>
          <p:cNvPr id="5" name="Footer Placeholder 4">
            <a:extLst>
              <a:ext uri="{FF2B5EF4-FFF2-40B4-BE49-F238E27FC236}">
                <a16:creationId xmlns:a16="http://schemas.microsoft.com/office/drawing/2014/main" id="{0FDAB289-9591-51C9-9E3C-B6F2ACC6A6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E037C-790D-7442-8E43-D2740B3952B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7668333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635151-A38B-3766-6A32-FF1DF7687D9F}"/>
              </a:ext>
            </a:extLst>
          </p:cNvPr>
          <p:cNvSpPr>
            <a:spLocks noGrp="1"/>
          </p:cNvSpPr>
          <p:nvPr>
            <p:ph type="title" orient="vert"/>
          </p:nvPr>
        </p:nvSpPr>
        <p:spPr>
          <a:xfrm>
            <a:off x="8659368" y="978408"/>
            <a:ext cx="2551176" cy="536752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3D132D1-640C-FB9A-AD6F-D845738349F6}"/>
              </a:ext>
            </a:extLst>
          </p:cNvPr>
          <p:cNvSpPr>
            <a:spLocks noGrp="1"/>
          </p:cNvSpPr>
          <p:nvPr>
            <p:ph type="body" orient="vert" idx="1"/>
          </p:nvPr>
        </p:nvSpPr>
        <p:spPr>
          <a:xfrm>
            <a:off x="521208" y="978408"/>
            <a:ext cx="8010144" cy="536752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955F80A-4BA7-8ED8-9A62-B92194272620}"/>
              </a:ext>
            </a:extLst>
          </p:cNvPr>
          <p:cNvSpPr>
            <a:spLocks noGrp="1"/>
          </p:cNvSpPr>
          <p:nvPr>
            <p:ph type="dt" sz="half" idx="10"/>
          </p:nvPr>
        </p:nvSpPr>
        <p:spPr/>
        <p:txBody>
          <a:bodyPr/>
          <a:lstStyle/>
          <a:p>
            <a:fld id="{E80C50CD-E178-4744-9B35-B2F624D6C5E9}" type="datetimeFigureOut">
              <a:rPr lang="en-US" smtClean="0"/>
              <a:t>4/16/2025</a:t>
            </a:fld>
            <a:endParaRPr lang="en-US"/>
          </a:p>
        </p:txBody>
      </p:sp>
      <p:sp>
        <p:nvSpPr>
          <p:cNvPr id="5" name="Footer Placeholder 4">
            <a:extLst>
              <a:ext uri="{FF2B5EF4-FFF2-40B4-BE49-F238E27FC236}">
                <a16:creationId xmlns:a16="http://schemas.microsoft.com/office/drawing/2014/main" id="{85E38113-D55A-A1A0-D1FE-53C95860FB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19DDB-F89D-4B2D-21A2-82AF1D1023E4}"/>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262572D8-D485-1DB1-34B1-C35C61C89940}"/>
              </a:ext>
            </a:extLst>
          </p:cNvPr>
          <p:cNvSpPr/>
          <p:nvPr/>
        </p:nvSpPr>
        <p:spPr>
          <a:xfrm rot="5400000">
            <a:off x="8936623" y="3585018"/>
            <a:ext cx="532573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61699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26D03-149A-DAB3-4B2A-E9B74F2E25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C1E73D-41A7-9934-0990-9208B95232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B2A3F-E719-673C-5D56-F663712D0E7F}"/>
              </a:ext>
            </a:extLst>
          </p:cNvPr>
          <p:cNvSpPr>
            <a:spLocks noGrp="1"/>
          </p:cNvSpPr>
          <p:nvPr>
            <p:ph type="dt" sz="half" idx="10"/>
          </p:nvPr>
        </p:nvSpPr>
        <p:spPr/>
        <p:txBody>
          <a:bodyPr/>
          <a:lstStyle/>
          <a:p>
            <a:fld id="{E80C50CD-E178-4744-9B35-B2F624D6C5E9}" type="datetimeFigureOut">
              <a:rPr lang="en-US" smtClean="0"/>
              <a:t>4/16/2025</a:t>
            </a:fld>
            <a:endParaRPr lang="en-US"/>
          </a:p>
        </p:txBody>
      </p:sp>
      <p:sp>
        <p:nvSpPr>
          <p:cNvPr id="5" name="Footer Placeholder 4">
            <a:extLst>
              <a:ext uri="{FF2B5EF4-FFF2-40B4-BE49-F238E27FC236}">
                <a16:creationId xmlns:a16="http://schemas.microsoft.com/office/drawing/2014/main" id="{04AE594A-52F5-D85E-343C-ADFEE3C72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D5C9C-B2E2-FC26-E459-9E880EF975B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28238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D51F-B2D5-2804-4F7C-C99850FBD05B}"/>
              </a:ext>
            </a:extLst>
          </p:cNvPr>
          <p:cNvSpPr>
            <a:spLocks noGrp="1"/>
          </p:cNvSpPr>
          <p:nvPr>
            <p:ph type="title"/>
          </p:nvPr>
        </p:nvSpPr>
        <p:spPr>
          <a:xfrm>
            <a:off x="521208" y="978408"/>
            <a:ext cx="5020056" cy="4288536"/>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15FE5516-03B6-C488-EB4A-68AE681EDFB8}"/>
              </a:ext>
            </a:extLst>
          </p:cNvPr>
          <p:cNvSpPr>
            <a:spLocks noGrp="1"/>
          </p:cNvSpPr>
          <p:nvPr>
            <p:ph type="body" idx="1"/>
          </p:nvPr>
        </p:nvSpPr>
        <p:spPr>
          <a:xfrm>
            <a:off x="521208" y="5266944"/>
            <a:ext cx="5020056" cy="1088136"/>
          </a:xfrm>
        </p:spPr>
        <p:txBody>
          <a:bodyPr anchor="b">
            <a:normAutofit/>
          </a:bodyPr>
          <a:lstStyle>
            <a:lvl1pPr marL="0" indent="0">
              <a:buNone/>
              <a:defRPr sz="2200" i="1">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0ECB4D7-49A7-D050-70B9-11A1E2D445D8}"/>
              </a:ext>
            </a:extLst>
          </p:cNvPr>
          <p:cNvSpPr>
            <a:spLocks noGrp="1"/>
          </p:cNvSpPr>
          <p:nvPr>
            <p:ph type="dt" sz="half" idx="10"/>
          </p:nvPr>
        </p:nvSpPr>
        <p:spPr/>
        <p:txBody>
          <a:bodyPr/>
          <a:lstStyle/>
          <a:p>
            <a:fld id="{E80C50CD-E178-4744-9B35-B2F624D6C5E9}" type="datetimeFigureOut">
              <a:rPr lang="en-US" smtClean="0"/>
              <a:t>4/16/2025</a:t>
            </a:fld>
            <a:endParaRPr lang="en-US"/>
          </a:p>
        </p:txBody>
      </p:sp>
      <p:sp>
        <p:nvSpPr>
          <p:cNvPr id="5" name="Footer Placeholder 4">
            <a:extLst>
              <a:ext uri="{FF2B5EF4-FFF2-40B4-BE49-F238E27FC236}">
                <a16:creationId xmlns:a16="http://schemas.microsoft.com/office/drawing/2014/main" id="{8A9A913F-AD00-C1EE-B01A-8590671C01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FC386-B2AF-6FAD-D053-E22D48CD7285}"/>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4E1E1B67-3BFF-F04B-52F4-7E724FB3B24D}"/>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33202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E3B21-CF4D-1B01-0F4E-D32C1B218B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1FB39FF2-6858-B514-B695-58442557D0C1}"/>
              </a:ext>
            </a:extLst>
          </p:cNvPr>
          <p:cNvSpPr>
            <a:spLocks noGrp="1"/>
          </p:cNvSpPr>
          <p:nvPr>
            <p:ph sz="half" idx="1"/>
          </p:nvPr>
        </p:nvSpPr>
        <p:spPr>
          <a:xfrm>
            <a:off x="521208"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A30130-974D-B91D-5B93-EC52AABDB5B0}"/>
              </a:ext>
            </a:extLst>
          </p:cNvPr>
          <p:cNvSpPr>
            <a:spLocks noGrp="1"/>
          </p:cNvSpPr>
          <p:nvPr>
            <p:ph sz="half" idx="2"/>
          </p:nvPr>
        </p:nvSpPr>
        <p:spPr>
          <a:xfrm>
            <a:off x="6519672"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5BED99-6FD7-9C6B-1152-A6E42715BB79}"/>
              </a:ext>
            </a:extLst>
          </p:cNvPr>
          <p:cNvSpPr>
            <a:spLocks noGrp="1"/>
          </p:cNvSpPr>
          <p:nvPr>
            <p:ph type="dt" sz="half" idx="10"/>
          </p:nvPr>
        </p:nvSpPr>
        <p:spPr/>
        <p:txBody>
          <a:bodyPr/>
          <a:lstStyle/>
          <a:p>
            <a:fld id="{E80C50CD-E178-4744-9B35-B2F624D6C5E9}" type="datetimeFigureOut">
              <a:rPr lang="en-US" smtClean="0"/>
              <a:t>4/16/2025</a:t>
            </a:fld>
            <a:endParaRPr lang="en-US"/>
          </a:p>
        </p:txBody>
      </p:sp>
      <p:sp>
        <p:nvSpPr>
          <p:cNvPr id="6" name="Footer Placeholder 5">
            <a:extLst>
              <a:ext uri="{FF2B5EF4-FFF2-40B4-BE49-F238E27FC236}">
                <a16:creationId xmlns:a16="http://schemas.microsoft.com/office/drawing/2014/main" id="{BA253AAC-5967-2565-A715-82D3505AB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B51313-69FB-E016-3CC1-62CA476ED214}"/>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623131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DF9D-B849-CE37-97E4-AD37F880677F}"/>
              </a:ext>
            </a:extLst>
          </p:cNvPr>
          <p:cNvSpPr>
            <a:spLocks noGrp="1"/>
          </p:cNvSpPr>
          <p:nvPr>
            <p:ph type="title"/>
          </p:nvPr>
        </p:nvSpPr>
        <p:spPr>
          <a:xfrm>
            <a:off x="521208" y="978408"/>
            <a:ext cx="11164824" cy="12161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D4C626-4008-960A-E601-6AA9F4BB8D8B}"/>
              </a:ext>
            </a:extLst>
          </p:cNvPr>
          <p:cNvSpPr>
            <a:spLocks noGrp="1"/>
          </p:cNvSpPr>
          <p:nvPr>
            <p:ph type="body" idx="1"/>
          </p:nvPr>
        </p:nvSpPr>
        <p:spPr>
          <a:xfrm>
            <a:off x="521208"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06E8D6C-AC07-ED6B-2EA8-9C40A5AEA748}"/>
              </a:ext>
            </a:extLst>
          </p:cNvPr>
          <p:cNvSpPr>
            <a:spLocks noGrp="1"/>
          </p:cNvSpPr>
          <p:nvPr>
            <p:ph sz="half" idx="2"/>
          </p:nvPr>
        </p:nvSpPr>
        <p:spPr>
          <a:xfrm>
            <a:off x="521208"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C52617E-C6D9-246B-E7B7-8159DF17C0A3}"/>
              </a:ext>
            </a:extLst>
          </p:cNvPr>
          <p:cNvSpPr>
            <a:spLocks noGrp="1"/>
          </p:cNvSpPr>
          <p:nvPr>
            <p:ph type="body" sz="quarter" idx="3"/>
          </p:nvPr>
        </p:nvSpPr>
        <p:spPr>
          <a:xfrm>
            <a:off x="6519672"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DBC2094-7EBC-02C5-5AB5-233E63080A9C}"/>
              </a:ext>
            </a:extLst>
          </p:cNvPr>
          <p:cNvSpPr>
            <a:spLocks noGrp="1"/>
          </p:cNvSpPr>
          <p:nvPr>
            <p:ph sz="quarter" idx="4"/>
          </p:nvPr>
        </p:nvSpPr>
        <p:spPr>
          <a:xfrm>
            <a:off x="6519672"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3010BD2-59B4-FD2E-3C5E-C83AE6003985}"/>
              </a:ext>
            </a:extLst>
          </p:cNvPr>
          <p:cNvSpPr>
            <a:spLocks noGrp="1"/>
          </p:cNvSpPr>
          <p:nvPr>
            <p:ph type="dt" sz="half" idx="10"/>
          </p:nvPr>
        </p:nvSpPr>
        <p:spPr/>
        <p:txBody>
          <a:bodyPr/>
          <a:lstStyle/>
          <a:p>
            <a:fld id="{E80C50CD-E178-4744-9B35-B2F624D6C5E9}" type="datetimeFigureOut">
              <a:rPr lang="en-US" smtClean="0"/>
              <a:t>4/16/2025</a:t>
            </a:fld>
            <a:endParaRPr lang="en-US"/>
          </a:p>
        </p:txBody>
      </p:sp>
      <p:sp>
        <p:nvSpPr>
          <p:cNvPr id="8" name="Footer Placeholder 7">
            <a:extLst>
              <a:ext uri="{FF2B5EF4-FFF2-40B4-BE49-F238E27FC236}">
                <a16:creationId xmlns:a16="http://schemas.microsoft.com/office/drawing/2014/main" id="{E72B35C4-A654-7759-BDA0-94D9D1A216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5F4347-2EC0-CA6E-2637-8048456D7ECB}"/>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382067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716D-52F2-C7FB-83B1-2DA1AD375EAE}"/>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6F4A371-AC27-6A28-32E6-74A28371BF55}"/>
              </a:ext>
            </a:extLst>
          </p:cNvPr>
          <p:cNvSpPr>
            <a:spLocks noGrp="1"/>
          </p:cNvSpPr>
          <p:nvPr>
            <p:ph type="dt" sz="half" idx="10"/>
          </p:nvPr>
        </p:nvSpPr>
        <p:spPr/>
        <p:txBody>
          <a:bodyPr/>
          <a:lstStyle/>
          <a:p>
            <a:fld id="{E80C50CD-E178-4744-9B35-B2F624D6C5E9}" type="datetimeFigureOut">
              <a:rPr lang="en-US" smtClean="0"/>
              <a:t>4/16/2025</a:t>
            </a:fld>
            <a:endParaRPr lang="en-US"/>
          </a:p>
        </p:txBody>
      </p:sp>
      <p:sp>
        <p:nvSpPr>
          <p:cNvPr id="4" name="Footer Placeholder 3">
            <a:extLst>
              <a:ext uri="{FF2B5EF4-FFF2-40B4-BE49-F238E27FC236}">
                <a16:creationId xmlns:a16="http://schemas.microsoft.com/office/drawing/2014/main" id="{D155941A-A24E-885D-E894-0326F4C400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D5E5B4-971F-FF6A-1B07-A5C8537055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839483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9F431F-E6DC-4137-3092-A30A0A3628EC}"/>
              </a:ext>
            </a:extLst>
          </p:cNvPr>
          <p:cNvSpPr>
            <a:spLocks noGrp="1"/>
          </p:cNvSpPr>
          <p:nvPr>
            <p:ph type="dt" sz="half" idx="10"/>
          </p:nvPr>
        </p:nvSpPr>
        <p:spPr/>
        <p:txBody>
          <a:bodyPr/>
          <a:lstStyle/>
          <a:p>
            <a:fld id="{E80C50CD-E178-4744-9B35-B2F624D6C5E9}" type="datetimeFigureOut">
              <a:rPr lang="en-US" smtClean="0"/>
              <a:t>4/16/2025</a:t>
            </a:fld>
            <a:endParaRPr lang="en-US"/>
          </a:p>
        </p:txBody>
      </p:sp>
      <p:sp>
        <p:nvSpPr>
          <p:cNvPr id="3" name="Footer Placeholder 2">
            <a:extLst>
              <a:ext uri="{FF2B5EF4-FFF2-40B4-BE49-F238E27FC236}">
                <a16:creationId xmlns:a16="http://schemas.microsoft.com/office/drawing/2014/main" id="{06AC814B-67B4-C70F-FA51-6205D5E2CB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EAA9C9-D895-DD20-1089-EA75EA42895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876125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50562-884C-9053-70C1-3B72A0B45EA6}"/>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0318F509-68F0-39D5-1A8B-CE246715AE46}"/>
              </a:ext>
            </a:extLst>
          </p:cNvPr>
          <p:cNvSpPr>
            <a:spLocks noGrp="1"/>
          </p:cNvSpPr>
          <p:nvPr>
            <p:ph idx="1"/>
          </p:nvPr>
        </p:nvSpPr>
        <p:spPr>
          <a:xfrm>
            <a:off x="6519672" y="987424"/>
            <a:ext cx="5166360" cy="5358384"/>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158E37C-27CE-3A84-FC74-BDCCD8A9A3EC}"/>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A95F79-E23E-11D2-40BF-66ED340195DB}"/>
              </a:ext>
            </a:extLst>
          </p:cNvPr>
          <p:cNvSpPr>
            <a:spLocks noGrp="1"/>
          </p:cNvSpPr>
          <p:nvPr>
            <p:ph type="dt" sz="half" idx="10"/>
          </p:nvPr>
        </p:nvSpPr>
        <p:spPr/>
        <p:txBody>
          <a:bodyPr/>
          <a:lstStyle/>
          <a:p>
            <a:fld id="{E80C50CD-E178-4744-9B35-B2F624D6C5E9}" type="datetimeFigureOut">
              <a:rPr lang="en-US" smtClean="0"/>
              <a:t>4/16/2025</a:t>
            </a:fld>
            <a:endParaRPr lang="en-US"/>
          </a:p>
        </p:txBody>
      </p:sp>
      <p:sp>
        <p:nvSpPr>
          <p:cNvPr id="6" name="Footer Placeholder 5">
            <a:extLst>
              <a:ext uri="{FF2B5EF4-FFF2-40B4-BE49-F238E27FC236}">
                <a16:creationId xmlns:a16="http://schemas.microsoft.com/office/drawing/2014/main" id="{4457F7FC-06F3-3D89-5D1A-4EC4B1D73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4ACD5-6E0B-5713-DC9A-41E9D62AB1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5841413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B2D45-7CDB-D38C-2AAE-273F797674E1}"/>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Picture Placeholder 2">
            <a:extLst>
              <a:ext uri="{FF2B5EF4-FFF2-40B4-BE49-F238E27FC236}">
                <a16:creationId xmlns:a16="http://schemas.microsoft.com/office/drawing/2014/main" id="{CCBF0855-1744-56E4-B115-3A3C5EA7834B}"/>
              </a:ext>
            </a:extLst>
          </p:cNvPr>
          <p:cNvSpPr>
            <a:spLocks noGrp="1"/>
          </p:cNvSpPr>
          <p:nvPr>
            <p:ph type="pic" idx="1"/>
          </p:nvPr>
        </p:nvSpPr>
        <p:spPr>
          <a:xfrm>
            <a:off x="6519672" y="987424"/>
            <a:ext cx="5166360" cy="53583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5E8A1D-28AE-4A19-BD96-401D4822A53D}"/>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327DDB-CE95-4C89-DFC5-7DDBFC24E89C}"/>
              </a:ext>
            </a:extLst>
          </p:cNvPr>
          <p:cNvSpPr>
            <a:spLocks noGrp="1"/>
          </p:cNvSpPr>
          <p:nvPr>
            <p:ph type="dt" sz="half" idx="10"/>
          </p:nvPr>
        </p:nvSpPr>
        <p:spPr/>
        <p:txBody>
          <a:bodyPr/>
          <a:lstStyle/>
          <a:p>
            <a:fld id="{E80C50CD-E178-4744-9B35-B2F624D6C5E9}" type="datetimeFigureOut">
              <a:rPr lang="en-US" smtClean="0"/>
              <a:t>4/16/2025</a:t>
            </a:fld>
            <a:endParaRPr lang="en-US"/>
          </a:p>
        </p:txBody>
      </p:sp>
      <p:sp>
        <p:nvSpPr>
          <p:cNvPr id="6" name="Footer Placeholder 5">
            <a:extLst>
              <a:ext uri="{FF2B5EF4-FFF2-40B4-BE49-F238E27FC236}">
                <a16:creationId xmlns:a16="http://schemas.microsoft.com/office/drawing/2014/main" id="{0522C835-F3B5-943C-FFC4-D5BA9666AF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709891-6E3C-ADED-01DD-15FCED37AF4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800518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1A28D7-6581-4956-AAE3-9104804DF55B}"/>
              </a:ext>
            </a:extLst>
          </p:cNvPr>
          <p:cNvSpPr>
            <a:spLocks noGrp="1"/>
          </p:cNvSpPr>
          <p:nvPr>
            <p:ph type="title"/>
          </p:nvPr>
        </p:nvSpPr>
        <p:spPr>
          <a:xfrm>
            <a:off x="521208" y="978408"/>
            <a:ext cx="11155680" cy="146304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F3CFCCA4-57A4-08A1-FC45-D2BBA66FABFA}"/>
              </a:ext>
            </a:extLst>
          </p:cNvPr>
          <p:cNvSpPr>
            <a:spLocks noGrp="1"/>
          </p:cNvSpPr>
          <p:nvPr>
            <p:ph type="body" idx="1"/>
          </p:nvPr>
        </p:nvSpPr>
        <p:spPr>
          <a:xfrm>
            <a:off x="521208" y="2578608"/>
            <a:ext cx="11155680" cy="37673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0FAA0F4-2442-8D45-3C3D-1B8F55C8683A}"/>
              </a:ext>
            </a:extLst>
          </p:cNvPr>
          <p:cNvSpPr>
            <a:spLocks noGrp="1"/>
          </p:cNvSpPr>
          <p:nvPr>
            <p:ph type="dt" sz="half" idx="2"/>
          </p:nvPr>
        </p:nvSpPr>
        <p:spPr>
          <a:xfrm>
            <a:off x="521208" y="6419088"/>
            <a:ext cx="2743200" cy="365125"/>
          </a:xfrm>
          <a:prstGeom prst="rect">
            <a:avLst/>
          </a:prstGeom>
        </p:spPr>
        <p:txBody>
          <a:bodyPr vert="horz" lIns="91440" tIns="45720" rIns="91440" bIns="45720" rtlCol="0" anchor="ctr"/>
          <a:lstStyle>
            <a:lvl1pPr algn="l">
              <a:defRPr sz="900">
                <a:solidFill>
                  <a:schemeClr val="tx1"/>
                </a:solidFill>
              </a:defRPr>
            </a:lvl1pPr>
          </a:lstStyle>
          <a:p>
            <a:fld id="{E80C50CD-E178-4744-9B35-B2F624D6C5E9}" type="datetimeFigureOut">
              <a:rPr lang="en-US" smtClean="0"/>
              <a:pPr/>
              <a:t>4/16/2025</a:t>
            </a:fld>
            <a:endParaRPr lang="en-US"/>
          </a:p>
        </p:txBody>
      </p:sp>
      <p:sp>
        <p:nvSpPr>
          <p:cNvPr id="5" name="Footer Placeholder 4">
            <a:extLst>
              <a:ext uri="{FF2B5EF4-FFF2-40B4-BE49-F238E27FC236}">
                <a16:creationId xmlns:a16="http://schemas.microsoft.com/office/drawing/2014/main" id="{9E03785E-FB42-1D54-92AC-D0A61A8FABD4}"/>
              </a:ext>
            </a:extLst>
          </p:cNvPr>
          <p:cNvSpPr>
            <a:spLocks noGrp="1"/>
          </p:cNvSpPr>
          <p:nvPr>
            <p:ph type="ftr" sz="quarter" idx="3"/>
          </p:nvPr>
        </p:nvSpPr>
        <p:spPr>
          <a:xfrm>
            <a:off x="521208" y="100584"/>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9CF34-1274-DB45-4809-90E5D244A9AE}"/>
              </a:ext>
            </a:extLst>
          </p:cNvPr>
          <p:cNvSpPr>
            <a:spLocks noGrp="1"/>
          </p:cNvSpPr>
          <p:nvPr>
            <p:ph type="sldNum" sz="quarter" idx="4"/>
          </p:nvPr>
        </p:nvSpPr>
        <p:spPr>
          <a:xfrm>
            <a:off x="11457432" y="6419088"/>
            <a:ext cx="640080" cy="365125"/>
          </a:xfrm>
          <a:prstGeom prst="rect">
            <a:avLst/>
          </a:prstGeom>
        </p:spPr>
        <p:txBody>
          <a:bodyPr vert="horz" lIns="91440" tIns="45720" rIns="91440" bIns="45720" rtlCol="0" anchor="ctr"/>
          <a:lstStyle>
            <a:lvl1pPr algn="r">
              <a:defRPr sz="900">
                <a:solidFill>
                  <a:schemeClr val="tx1"/>
                </a:solidFill>
              </a:defRPr>
            </a:lvl1pPr>
          </a:lstStyle>
          <a:p>
            <a:fld id="{148CC95F-0247-41B6-91CF-DC97C76A7088}" type="slidenum">
              <a:rPr lang="en-US" smtClean="0"/>
              <a:pPr/>
              <a:t>‹#›</a:t>
            </a:fld>
            <a:endParaRPr lang="en-US"/>
          </a:p>
        </p:txBody>
      </p:sp>
      <p:sp>
        <p:nvSpPr>
          <p:cNvPr id="7" name="Freeform: Shape 6">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5324946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6C5C09-0043-4549-B800-2101B70D6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E9879C7-1D26-4C29-F39D-87D828A127CD}"/>
              </a:ext>
            </a:extLst>
          </p:cNvPr>
          <p:cNvSpPr>
            <a:spLocks noGrp="1"/>
          </p:cNvSpPr>
          <p:nvPr>
            <p:ph type="ctrTitle"/>
          </p:nvPr>
        </p:nvSpPr>
        <p:spPr>
          <a:xfrm>
            <a:off x="6699869" y="978407"/>
            <a:ext cx="4983480" cy="3976380"/>
          </a:xfrm>
        </p:spPr>
        <p:txBody>
          <a:bodyPr anchor="t">
            <a:normAutofit/>
          </a:bodyPr>
          <a:lstStyle/>
          <a:p>
            <a:pPr>
              <a:lnSpc>
                <a:spcPct val="90000"/>
              </a:lnSpc>
            </a:pPr>
            <a:r>
              <a:rPr lang="en-IN" sz="5100"/>
              <a:t>Introduction to Hive and Spark: Big Data Processing and Analysis</a:t>
            </a:r>
          </a:p>
        </p:txBody>
      </p:sp>
      <p:sp>
        <p:nvSpPr>
          <p:cNvPr id="3" name="Subtitle 2">
            <a:extLst>
              <a:ext uri="{FF2B5EF4-FFF2-40B4-BE49-F238E27FC236}">
                <a16:creationId xmlns:a16="http://schemas.microsoft.com/office/drawing/2014/main" id="{4EEFE3E9-F7A9-472A-4AF3-73E764BA615A}"/>
              </a:ext>
            </a:extLst>
          </p:cNvPr>
          <p:cNvSpPr>
            <a:spLocks noGrp="1"/>
          </p:cNvSpPr>
          <p:nvPr>
            <p:ph type="subTitle" idx="1"/>
          </p:nvPr>
        </p:nvSpPr>
        <p:spPr>
          <a:xfrm>
            <a:off x="6699869" y="5275825"/>
            <a:ext cx="4983481" cy="1070177"/>
          </a:xfrm>
        </p:spPr>
        <p:txBody>
          <a:bodyPr anchor="t">
            <a:normAutofit/>
          </a:bodyPr>
          <a:lstStyle/>
          <a:p>
            <a:r>
              <a:rPr lang="en-IN" sz="2400"/>
              <a:t>Exploring essential technologies for data efficiency</a:t>
            </a:r>
          </a:p>
        </p:txBody>
      </p:sp>
      <p:pic>
        <p:nvPicPr>
          <p:cNvPr id="4" name="Picture 3" descr="Big data internet technology">
            <a:extLst>
              <a:ext uri="{FF2B5EF4-FFF2-40B4-BE49-F238E27FC236}">
                <a16:creationId xmlns:a16="http://schemas.microsoft.com/office/drawing/2014/main" id="{B13E521D-FE64-4581-AC68-67BA239ED136}"/>
              </a:ext>
            </a:extLst>
          </p:cNvPr>
          <p:cNvPicPr>
            <a:picLocks noChangeAspect="1"/>
          </p:cNvPicPr>
          <p:nvPr/>
        </p:nvPicPr>
        <p:blipFill>
          <a:blip r:embed="rId3"/>
          <a:srcRect r="4585" b="1"/>
          <a:stretch/>
        </p:blipFill>
        <p:spPr>
          <a:xfrm>
            <a:off x="525664" y="508090"/>
            <a:ext cx="5570336" cy="5837913"/>
          </a:xfrm>
          <a:prstGeom prst="rect">
            <a:avLst/>
          </a:prstGeom>
        </p:spPr>
      </p:pic>
      <p:sp>
        <p:nvSpPr>
          <p:cNvPr id="11" name="Rectangle 10">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23493" y="508090"/>
            <a:ext cx="4983481"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9073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42" presetClass="entr" presetSubtype="0" fill="hold" grpId="1" nodeType="withEffect">
                                  <p:stCondLst>
                                    <p:cond delay="250"/>
                                  </p:stCondLst>
                                  <p:iterate type="lt">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250"/>
                                        <p:tgtEl>
                                          <p:spTgt spid="3"/>
                                        </p:tgtEl>
                                      </p:cBhvr>
                                    </p:animEffect>
                                    <p:anim calcmode="lin" valueType="num">
                                      <p:cBhvr>
                                        <p:cTn id="14" dur="250" fill="hold"/>
                                        <p:tgtEl>
                                          <p:spTgt spid="3"/>
                                        </p:tgtEl>
                                        <p:attrNameLst>
                                          <p:attrName>ppt_x</p:attrName>
                                        </p:attrNameLst>
                                      </p:cBhvr>
                                      <p:tavLst>
                                        <p:tav tm="0">
                                          <p:val>
                                            <p:strVal val="#ppt_x"/>
                                          </p:val>
                                        </p:tav>
                                        <p:tav tm="100000">
                                          <p:val>
                                            <p:strVal val="#ppt_x"/>
                                          </p:val>
                                        </p:tav>
                                      </p:tavLst>
                                    </p:anim>
                                    <p:anim calcmode="lin" valueType="num">
                                      <p:cBhvr>
                                        <p:cTn id="15"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CF9CDA1-8E58-0E2C-B301-A7AFA4EB304A}"/>
              </a:ext>
            </a:extLst>
          </p:cNvPr>
          <p:cNvSpPr>
            <a:spLocks noGrp="1"/>
          </p:cNvSpPr>
          <p:nvPr>
            <p:ph type="title"/>
          </p:nvPr>
        </p:nvSpPr>
        <p:spPr>
          <a:xfrm>
            <a:off x="521208" y="978408"/>
            <a:ext cx="5020056" cy="1664208"/>
          </a:xfrm>
        </p:spPr>
        <p:txBody>
          <a:bodyPr vert="horz" lIns="91440" tIns="45720" rIns="91440" bIns="45720" rtlCol="0" anchor="t">
            <a:normAutofit/>
          </a:bodyPr>
          <a:lstStyle/>
          <a:p>
            <a:r>
              <a:rPr lang="en-US" b="1" kern="1200">
                <a:solidFill>
                  <a:schemeClr val="tx1"/>
                </a:solidFill>
                <a:latin typeface="+mj-lt"/>
                <a:ea typeface="+mj-ea"/>
                <a:cs typeface="+mj-cs"/>
              </a:rPr>
              <a:t>Use Cases and Applications</a:t>
            </a:r>
          </a:p>
        </p:txBody>
      </p:sp>
      <p:sp>
        <p:nvSpPr>
          <p:cNvPr id="14" name="Rectangle 13">
            <a:extLst>
              <a:ext uri="{FF2B5EF4-FFF2-40B4-BE49-F238E27FC236}">
                <a16:creationId xmlns:a16="http://schemas.microsoft.com/office/drawing/2014/main" id="{B3367C65-B72C-202E-98A7-9B20F8F2F5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7" y="508090"/>
            <a:ext cx="5020056"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16" name="Rectangle 15">
            <a:extLst>
              <a:ext uri="{FF2B5EF4-FFF2-40B4-BE49-F238E27FC236}">
                <a16:creationId xmlns:a16="http://schemas.microsoft.com/office/drawing/2014/main" id="{AE558C32-DE71-E6B3-A032-D3EA9CB0F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6463" y="611650"/>
            <a:ext cx="550468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pic>
        <p:nvPicPr>
          <p:cNvPr id="5" name="Content Placeholder 4" descr="Abundance of medical icons in geometric figures">
            <a:extLst>
              <a:ext uri="{FF2B5EF4-FFF2-40B4-BE49-F238E27FC236}">
                <a16:creationId xmlns:a16="http://schemas.microsoft.com/office/drawing/2014/main" id="{8E50EB14-3E31-4B47-9F70-78A529C8A0A9}"/>
              </a:ext>
            </a:extLst>
          </p:cNvPr>
          <p:cNvPicPr>
            <a:picLocks noGrp="1" noChangeAspect="1"/>
          </p:cNvPicPr>
          <p:nvPr>
            <p:ph sz="half" idx="1"/>
          </p:nvPr>
        </p:nvPicPr>
        <p:blipFill>
          <a:blip r:embed="rId3"/>
          <a:srcRect l="1888" r="5899" b="2"/>
          <a:stretch/>
        </p:blipFill>
        <p:spPr>
          <a:xfrm>
            <a:off x="517867" y="2834640"/>
            <a:ext cx="5020056" cy="3511296"/>
          </a:xfrm>
          <a:prstGeom prst="rect">
            <a:avLst/>
          </a:prstGeom>
        </p:spPr>
      </p:pic>
      <p:sp>
        <p:nvSpPr>
          <p:cNvPr id="4" name="Content Placeholder 3">
            <a:extLst>
              <a:ext uri="{FF2B5EF4-FFF2-40B4-BE49-F238E27FC236}">
                <a16:creationId xmlns:a16="http://schemas.microsoft.com/office/drawing/2014/main" id="{A0912EDF-16DC-E215-A195-552ABDCC933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63056" y="978408"/>
            <a:ext cx="5504688" cy="5367528"/>
          </a:xfrm>
        </p:spPr>
        <p:txBody>
          <a:bodyPr>
            <a:normAutofit/>
          </a:bodyPr>
          <a:lstStyle/>
          <a:p>
            <a:pPr marL="0" indent="0">
              <a:spcBef>
                <a:spcPts val="2500"/>
              </a:spcBef>
              <a:buNone/>
            </a:pPr>
            <a:r>
              <a:rPr lang="en-US" sz="1400" b="1"/>
              <a:t>Data Warehousing</a:t>
            </a:r>
          </a:p>
          <a:p>
            <a:pPr marL="0" lvl="1" indent="0">
              <a:buNone/>
            </a:pPr>
            <a:r>
              <a:rPr lang="en-US" sz="1400"/>
              <a:t>Hive is extensively utilized for data warehousing solutions, facilitating efficient storage and retrieval of large datasets.</a:t>
            </a:r>
          </a:p>
          <a:p>
            <a:pPr marL="0" indent="0">
              <a:spcBef>
                <a:spcPts val="2500"/>
              </a:spcBef>
              <a:buNone/>
            </a:pPr>
            <a:r>
              <a:rPr lang="en-US" sz="1400" b="1"/>
              <a:t>ETL Processes</a:t>
            </a:r>
          </a:p>
          <a:p>
            <a:pPr marL="0" lvl="1" indent="0">
              <a:buNone/>
            </a:pPr>
            <a:r>
              <a:rPr lang="en-US" sz="1400"/>
              <a:t>In ETL (Extract, Transform, Load) processes, Hive aids in data preparation and handling for analytics and reporting.</a:t>
            </a:r>
          </a:p>
          <a:p>
            <a:pPr marL="0" indent="0">
              <a:spcBef>
                <a:spcPts val="2500"/>
              </a:spcBef>
              <a:buNone/>
            </a:pPr>
            <a:r>
              <a:rPr lang="en-US" sz="1400" b="1"/>
              <a:t>Business Intelligence</a:t>
            </a:r>
          </a:p>
          <a:p>
            <a:pPr marL="0" lvl="1" indent="0">
              <a:buNone/>
            </a:pPr>
            <a:r>
              <a:rPr lang="en-US" sz="1400"/>
              <a:t>Hive supports business intelligence efforts across various industries, helping organizations derive actionable insights from their data.</a:t>
            </a:r>
          </a:p>
          <a:p>
            <a:pPr marL="0" indent="0">
              <a:spcBef>
                <a:spcPts val="2500"/>
              </a:spcBef>
              <a:buNone/>
            </a:pPr>
            <a:r>
              <a:rPr lang="en-US" sz="1400" b="1"/>
              <a:t>Industry Applications</a:t>
            </a:r>
          </a:p>
          <a:p>
            <a:pPr marL="0" lvl="1" indent="0">
              <a:buNone/>
            </a:pPr>
            <a:r>
              <a:rPr lang="en-US" sz="1400"/>
              <a:t>Industries like finance, healthcare, and e-commerce leverage Hive for data analysis and decision-making, enhancing operational efficiency.</a:t>
            </a:r>
            <a:endParaRPr lang="en-IN" sz="1400"/>
          </a:p>
        </p:txBody>
      </p:sp>
    </p:spTree>
    <p:extLst>
      <p:ext uri="{BB962C8B-B14F-4D97-AF65-F5344CB8AC3E}">
        <p14:creationId xmlns:p14="http://schemas.microsoft.com/office/powerpoint/2010/main" val="233270049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85D82138-A98A-C580-2E7F-47FE18285537}"/>
              </a:ext>
            </a:extLst>
          </p:cNvPr>
          <p:cNvSpPr>
            <a:spLocks noGrp="1"/>
          </p:cNvSpPr>
          <p:nvPr>
            <p:ph type="ctrTitle"/>
          </p:nvPr>
        </p:nvSpPr>
        <p:spPr>
          <a:xfrm>
            <a:off x="521208" y="1211766"/>
            <a:ext cx="7237052" cy="4727988"/>
          </a:xfrm>
        </p:spPr>
        <p:txBody>
          <a:bodyPr anchor="b">
            <a:normAutofit/>
          </a:bodyPr>
          <a:lstStyle/>
          <a:p>
            <a:r>
              <a:rPr lang="en-IN" sz="7400"/>
              <a:t>Apache Spark: Unified Analytics Engine</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367480468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34C0330F-1D4F-4552-B799-615DD237B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C0F53351-5ED1-A094-8D2D-C7EC9E38B685}"/>
              </a:ext>
            </a:extLst>
          </p:cNvPr>
          <p:cNvSpPr>
            <a:spLocks noGrp="1"/>
          </p:cNvSpPr>
          <p:nvPr>
            <p:ph type="title"/>
          </p:nvPr>
        </p:nvSpPr>
        <p:spPr>
          <a:xfrm>
            <a:off x="521208" y="978408"/>
            <a:ext cx="4754880" cy="1463040"/>
          </a:xfrm>
        </p:spPr>
        <p:txBody>
          <a:bodyPr vert="horz" lIns="91440" tIns="45720" rIns="91440" bIns="45720" rtlCol="0" anchor="t">
            <a:normAutofit/>
          </a:bodyPr>
          <a:lstStyle/>
          <a:p>
            <a:r>
              <a:rPr lang="en-US" b="1" kern="1200">
                <a:solidFill>
                  <a:schemeClr val="tx1"/>
                </a:solidFill>
                <a:latin typeface="+mj-lt"/>
                <a:ea typeface="+mj-ea"/>
                <a:cs typeface="+mj-cs"/>
              </a:rPr>
              <a:t>Introduction to Apache Spark</a:t>
            </a:r>
          </a:p>
        </p:txBody>
      </p:sp>
      <p:sp>
        <p:nvSpPr>
          <p:cNvPr id="14" name="Rectangle 13">
            <a:extLst>
              <a:ext uri="{FF2B5EF4-FFF2-40B4-BE49-F238E27FC236}">
                <a16:creationId xmlns:a16="http://schemas.microsoft.com/office/drawing/2014/main" id="{92BE0106-0C20-465B-A1BE-0BAC2737B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1" y="508090"/>
            <a:ext cx="4672966"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4" name="Content Placeholder 3">
            <a:extLst>
              <a:ext uri="{FF2B5EF4-FFF2-40B4-BE49-F238E27FC236}">
                <a16:creationId xmlns:a16="http://schemas.microsoft.com/office/drawing/2014/main" id="{5F967684-5EA5-F831-8D1D-348CFCB5A2A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21208" y="2578608"/>
            <a:ext cx="4672584" cy="3767328"/>
          </a:xfrm>
        </p:spPr>
        <p:txBody>
          <a:bodyPr>
            <a:normAutofit/>
          </a:bodyPr>
          <a:lstStyle/>
          <a:p>
            <a:pPr marL="0" indent="0">
              <a:spcBef>
                <a:spcPts val="2500"/>
              </a:spcBef>
              <a:buNone/>
            </a:pPr>
            <a:r>
              <a:rPr lang="en-US" sz="1400" b="1"/>
              <a:t>In-Memory Computing</a:t>
            </a:r>
          </a:p>
          <a:p>
            <a:pPr marL="0" lvl="1" indent="0">
              <a:buNone/>
            </a:pPr>
            <a:r>
              <a:rPr lang="en-US" sz="1400"/>
              <a:t>Apache Spark utilizes in-memory computing which allows for significantly faster data processing compared to traditional disk-based systems.</a:t>
            </a:r>
          </a:p>
          <a:p>
            <a:pPr marL="0" indent="0">
              <a:spcBef>
                <a:spcPts val="2500"/>
              </a:spcBef>
              <a:buNone/>
            </a:pPr>
            <a:r>
              <a:rPr lang="en-US" sz="1400" b="1"/>
              <a:t>Support for Multiple Languages</a:t>
            </a:r>
          </a:p>
          <a:p>
            <a:pPr marL="0" lvl="1" indent="0">
              <a:buNone/>
            </a:pPr>
            <a:r>
              <a:rPr lang="en-US" sz="1400"/>
              <a:t>Spark supports multiple programming languages such as Scala, Java, and Python, making it accessible to a wide range of developers.</a:t>
            </a:r>
            <a:endParaRPr lang="en-IN" sz="1400"/>
          </a:p>
        </p:txBody>
      </p:sp>
      <p:pic>
        <p:nvPicPr>
          <p:cNvPr id="5" name="Content Placeholder 4" descr="In the near future, smart phones and tablet terminals are held in the hands of artificial intelligence robots. All information is available by cloud computing,&#10;Shopping, telemedicine, education, telecommuting, everything is automated. At the same time the monitoring system will be strengthened for safety.">
            <a:extLst>
              <a:ext uri="{FF2B5EF4-FFF2-40B4-BE49-F238E27FC236}">
                <a16:creationId xmlns:a16="http://schemas.microsoft.com/office/drawing/2014/main" id="{D6DB8059-3B7C-4D5A-9E5C-EFF634AB7792}"/>
              </a:ext>
            </a:extLst>
          </p:cNvPr>
          <p:cNvPicPr>
            <a:picLocks noGrp="1" noChangeAspect="1"/>
          </p:cNvPicPr>
          <p:nvPr>
            <p:ph sz="half" idx="1"/>
          </p:nvPr>
        </p:nvPicPr>
        <p:blipFill>
          <a:blip r:embed="rId3"/>
          <a:srcRect l="17910" r="16907" b="1"/>
          <a:stretch/>
        </p:blipFill>
        <p:spPr>
          <a:xfrm>
            <a:off x="5958018" y="508090"/>
            <a:ext cx="5709726" cy="5846989"/>
          </a:xfrm>
          <a:prstGeom prst="rect">
            <a:avLst/>
          </a:prstGeom>
        </p:spPr>
      </p:pic>
    </p:spTree>
    <p:extLst>
      <p:ext uri="{BB962C8B-B14F-4D97-AF65-F5344CB8AC3E}">
        <p14:creationId xmlns:p14="http://schemas.microsoft.com/office/powerpoint/2010/main" val="42898671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6611169-89A7-0FEB-DB07-C82532BED23E}"/>
              </a:ext>
            </a:extLst>
          </p:cNvPr>
          <p:cNvSpPr>
            <a:spLocks noGrp="1"/>
          </p:cNvSpPr>
          <p:nvPr>
            <p:ph type="title"/>
          </p:nvPr>
        </p:nvSpPr>
        <p:spPr>
          <a:xfrm>
            <a:off x="521208" y="978408"/>
            <a:ext cx="5020056" cy="1664208"/>
          </a:xfrm>
        </p:spPr>
        <p:txBody>
          <a:bodyPr vert="horz" lIns="91440" tIns="45720" rIns="91440" bIns="45720" rtlCol="0" anchor="t">
            <a:normAutofit/>
          </a:bodyPr>
          <a:lstStyle/>
          <a:p>
            <a:r>
              <a:rPr lang="en-US" b="1" kern="1200">
                <a:solidFill>
                  <a:schemeClr val="tx1"/>
                </a:solidFill>
                <a:latin typeface="+mj-lt"/>
                <a:ea typeface="+mj-ea"/>
                <a:cs typeface="+mj-cs"/>
              </a:rPr>
              <a:t>Key Features and Benefits</a:t>
            </a:r>
          </a:p>
        </p:txBody>
      </p:sp>
      <p:sp>
        <p:nvSpPr>
          <p:cNvPr id="14" name="Rectangle 13">
            <a:extLst>
              <a:ext uri="{FF2B5EF4-FFF2-40B4-BE49-F238E27FC236}">
                <a16:creationId xmlns:a16="http://schemas.microsoft.com/office/drawing/2014/main" id="{B3367C65-B72C-202E-98A7-9B20F8F2F5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7" y="508090"/>
            <a:ext cx="5020056"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16" name="Rectangle 15">
            <a:extLst>
              <a:ext uri="{FF2B5EF4-FFF2-40B4-BE49-F238E27FC236}">
                <a16:creationId xmlns:a16="http://schemas.microsoft.com/office/drawing/2014/main" id="{AE558C32-DE71-E6B3-A032-D3EA9CB0F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6463" y="611650"/>
            <a:ext cx="550468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pic>
        <p:nvPicPr>
          <p:cNvPr id="5" name="Content Placeholder 4" descr="Smartphone, tablet pc and a laptop with infographic screen">
            <a:extLst>
              <a:ext uri="{FF2B5EF4-FFF2-40B4-BE49-F238E27FC236}">
                <a16:creationId xmlns:a16="http://schemas.microsoft.com/office/drawing/2014/main" id="{5F495BF5-1507-4811-AAC2-72AC4562834C}"/>
              </a:ext>
            </a:extLst>
          </p:cNvPr>
          <p:cNvPicPr>
            <a:picLocks noGrp="1" noChangeAspect="1"/>
          </p:cNvPicPr>
          <p:nvPr>
            <p:ph sz="half" idx="1"/>
          </p:nvPr>
        </p:nvPicPr>
        <p:blipFill>
          <a:blip r:embed="rId3"/>
          <a:srcRect l="4568" r="1" b="1"/>
          <a:stretch/>
        </p:blipFill>
        <p:spPr>
          <a:xfrm>
            <a:off x="517867" y="2834640"/>
            <a:ext cx="5020056" cy="3511296"/>
          </a:xfrm>
          <a:prstGeom prst="rect">
            <a:avLst/>
          </a:prstGeom>
        </p:spPr>
      </p:pic>
      <p:sp>
        <p:nvSpPr>
          <p:cNvPr id="4" name="Content Placeholder 3">
            <a:extLst>
              <a:ext uri="{FF2B5EF4-FFF2-40B4-BE49-F238E27FC236}">
                <a16:creationId xmlns:a16="http://schemas.microsoft.com/office/drawing/2014/main" id="{C5CDE97F-2463-A96F-D1CA-769F5CB7175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63056" y="978408"/>
            <a:ext cx="5504688" cy="5367528"/>
          </a:xfrm>
        </p:spPr>
        <p:txBody>
          <a:bodyPr>
            <a:normAutofit/>
          </a:bodyPr>
          <a:lstStyle/>
          <a:p>
            <a:pPr marL="0" indent="0">
              <a:spcBef>
                <a:spcPts val="2500"/>
              </a:spcBef>
              <a:buNone/>
            </a:pPr>
            <a:r>
              <a:rPr lang="en-US" sz="1400" b="1"/>
              <a:t>High Speed Processing</a:t>
            </a:r>
          </a:p>
          <a:p>
            <a:pPr marL="0" lvl="1" indent="0">
              <a:buNone/>
            </a:pPr>
            <a:r>
              <a:rPr lang="en-US" sz="1400"/>
              <a:t>Spark offers high-speed processing capabilities, allowing users to analyze large datasets quickly and efficiently.</a:t>
            </a:r>
          </a:p>
          <a:p>
            <a:pPr marL="0" indent="0">
              <a:spcBef>
                <a:spcPts val="2500"/>
              </a:spcBef>
              <a:buNone/>
            </a:pPr>
            <a:r>
              <a:rPr lang="en-US" sz="1400" b="1"/>
              <a:t>User-Friendly Interface</a:t>
            </a:r>
          </a:p>
          <a:p>
            <a:pPr marL="0" lvl="1" indent="0">
              <a:buNone/>
            </a:pPr>
            <a:r>
              <a:rPr lang="en-US" sz="1400"/>
              <a:t>The ease of use of Spark's interface enables users of all skill levels to work with data effortlessly.</a:t>
            </a:r>
          </a:p>
          <a:p>
            <a:pPr marL="0" indent="0">
              <a:spcBef>
                <a:spcPts val="2500"/>
              </a:spcBef>
              <a:buNone/>
            </a:pPr>
            <a:r>
              <a:rPr lang="en-US" sz="1400" b="1"/>
              <a:t>Real-Time Data Analytics</a:t>
            </a:r>
          </a:p>
          <a:p>
            <a:pPr marL="0" lvl="1" indent="0">
              <a:buNone/>
            </a:pPr>
            <a:r>
              <a:rPr lang="en-US" sz="1400"/>
              <a:t>Spark's capability to process data in real-time is crucial for timely decision-making in big data projects.</a:t>
            </a:r>
          </a:p>
          <a:p>
            <a:pPr marL="0" indent="0">
              <a:spcBef>
                <a:spcPts val="2500"/>
              </a:spcBef>
              <a:buNone/>
            </a:pPr>
            <a:r>
              <a:rPr lang="en-US" sz="1400" b="1"/>
              <a:t>Diverse Data Handling</a:t>
            </a:r>
          </a:p>
          <a:p>
            <a:pPr marL="0" lvl="1" indent="0">
              <a:buNone/>
            </a:pPr>
            <a:r>
              <a:rPr lang="en-US" sz="1400"/>
              <a:t>Spark's ability to handle various data types makes it versatile for different analytics projects.</a:t>
            </a:r>
            <a:endParaRPr lang="en-IN" sz="1400"/>
          </a:p>
        </p:txBody>
      </p:sp>
    </p:spTree>
    <p:extLst>
      <p:ext uri="{BB962C8B-B14F-4D97-AF65-F5344CB8AC3E}">
        <p14:creationId xmlns:p14="http://schemas.microsoft.com/office/powerpoint/2010/main" val="37007923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116AE87-E6ED-4D2F-12ED-689100EAD33D}"/>
              </a:ext>
            </a:extLst>
          </p:cNvPr>
          <p:cNvSpPr>
            <a:spLocks noGrp="1"/>
          </p:cNvSpPr>
          <p:nvPr>
            <p:ph type="title"/>
          </p:nvPr>
        </p:nvSpPr>
        <p:spPr>
          <a:xfrm>
            <a:off x="5431536" y="978408"/>
            <a:ext cx="6236208" cy="1463040"/>
          </a:xfrm>
        </p:spPr>
        <p:txBody>
          <a:bodyPr vert="horz" lIns="91440" tIns="45720" rIns="91440" bIns="45720" rtlCol="0" anchor="t">
            <a:normAutofit/>
          </a:bodyPr>
          <a:lstStyle/>
          <a:p>
            <a:r>
              <a:rPr lang="en-US" b="1" kern="1200">
                <a:solidFill>
                  <a:schemeClr val="tx1"/>
                </a:solidFill>
                <a:latin typeface="+mj-lt"/>
                <a:ea typeface="+mj-ea"/>
                <a:cs typeface="+mj-cs"/>
              </a:rPr>
              <a:t>Use Cases and Applications</a:t>
            </a:r>
          </a:p>
        </p:txBody>
      </p:sp>
      <p:pic>
        <p:nvPicPr>
          <p:cNvPr id="5" name="Content Placeholder 4" descr="Cloud computing concept isolated on white background">
            <a:extLst>
              <a:ext uri="{FF2B5EF4-FFF2-40B4-BE49-F238E27FC236}">
                <a16:creationId xmlns:a16="http://schemas.microsoft.com/office/drawing/2014/main" id="{CF195BE3-BDA7-4C52-9485-DD1F77F10949}"/>
              </a:ext>
            </a:extLst>
          </p:cNvPr>
          <p:cNvPicPr>
            <a:picLocks noGrp="1" noChangeAspect="1"/>
          </p:cNvPicPr>
          <p:nvPr>
            <p:ph sz="half" idx="1"/>
          </p:nvPr>
        </p:nvPicPr>
        <p:blipFill>
          <a:blip r:embed="rId3"/>
          <a:srcRect l="21870" r="23892" b="1"/>
          <a:stretch/>
        </p:blipFill>
        <p:spPr>
          <a:xfrm>
            <a:off x="517869" y="508091"/>
            <a:ext cx="4221911" cy="5837918"/>
          </a:xfrm>
          <a:prstGeom prst="rect">
            <a:avLst/>
          </a:prstGeom>
        </p:spPr>
      </p:pic>
      <p:sp>
        <p:nvSpPr>
          <p:cNvPr id="14" name="Freeform: Shape 13">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Content Placeholder 3">
            <a:extLst>
              <a:ext uri="{FF2B5EF4-FFF2-40B4-BE49-F238E27FC236}">
                <a16:creationId xmlns:a16="http://schemas.microsoft.com/office/drawing/2014/main" id="{38B01647-B725-0B6A-B558-1A6505BCF86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1536" y="2578608"/>
            <a:ext cx="6236208" cy="3767328"/>
          </a:xfrm>
        </p:spPr>
        <p:txBody>
          <a:bodyPr>
            <a:normAutofit/>
          </a:bodyPr>
          <a:lstStyle/>
          <a:p>
            <a:pPr marL="0" indent="0">
              <a:spcBef>
                <a:spcPts val="2500"/>
              </a:spcBef>
              <a:buNone/>
            </a:pPr>
            <a:r>
              <a:rPr lang="en-US" sz="1400" b="1"/>
              <a:t>Real-Time Data Processing</a:t>
            </a:r>
          </a:p>
          <a:p>
            <a:pPr marL="0" lvl="1" indent="0">
              <a:buNone/>
            </a:pPr>
            <a:r>
              <a:rPr lang="en-US" sz="1400"/>
              <a:t>Spark enables real-time data processing, allowing companies to analyze and act on data as it arrives, enhancing decision-making.</a:t>
            </a:r>
          </a:p>
          <a:p>
            <a:pPr marL="0" indent="0">
              <a:spcBef>
                <a:spcPts val="2500"/>
              </a:spcBef>
              <a:buNone/>
            </a:pPr>
            <a:r>
              <a:rPr lang="en-US" sz="1400" b="1"/>
              <a:t>Machine Learning Integration</a:t>
            </a:r>
          </a:p>
          <a:p>
            <a:pPr marL="0" lvl="1" indent="0">
              <a:buNone/>
            </a:pPr>
            <a:r>
              <a:rPr lang="en-US" sz="1400"/>
              <a:t>Spark provides powerful tools for machine learning, enabling organizations to build and deploy predictive models efficiently.</a:t>
            </a:r>
          </a:p>
          <a:p>
            <a:pPr marL="0" indent="0">
              <a:spcBef>
                <a:spcPts val="2500"/>
              </a:spcBef>
              <a:buNone/>
            </a:pPr>
            <a:r>
              <a:rPr lang="en-US" sz="1400" b="1"/>
              <a:t>Interactive Analytics</a:t>
            </a:r>
          </a:p>
          <a:p>
            <a:pPr marL="0" lvl="1" indent="0">
              <a:buNone/>
            </a:pPr>
            <a:r>
              <a:rPr lang="en-US" sz="1400"/>
              <a:t>With Spark, businesses can perform interactive analytics, allowing users to explore data and gain insights quickly and intuitively.</a:t>
            </a:r>
            <a:endParaRPr lang="en-IN" sz="1400"/>
          </a:p>
        </p:txBody>
      </p:sp>
    </p:spTree>
    <p:extLst>
      <p:ext uri="{BB962C8B-B14F-4D97-AF65-F5344CB8AC3E}">
        <p14:creationId xmlns:p14="http://schemas.microsoft.com/office/powerpoint/2010/main" val="3862590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51721C26-8AB7-E5B4-23DE-28E0CFBFB59F}"/>
              </a:ext>
            </a:extLst>
          </p:cNvPr>
          <p:cNvSpPr>
            <a:spLocks noGrp="1"/>
          </p:cNvSpPr>
          <p:nvPr>
            <p:ph type="ctrTitle"/>
          </p:nvPr>
        </p:nvSpPr>
        <p:spPr>
          <a:xfrm>
            <a:off x="521208" y="1211766"/>
            <a:ext cx="7237052" cy="4727988"/>
          </a:xfrm>
        </p:spPr>
        <p:txBody>
          <a:bodyPr anchor="b">
            <a:normAutofit/>
          </a:bodyPr>
          <a:lstStyle/>
          <a:p>
            <a:r>
              <a:rPr lang="en-IN" sz="7400"/>
              <a:t>Hive and Spark Integration</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378380347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EE42DCE-4A4F-44C4-84E5-261B3BEEF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3ACAB2D-E29F-19CA-7D8C-2B5C3943C5D5}"/>
              </a:ext>
            </a:extLst>
          </p:cNvPr>
          <p:cNvSpPr>
            <a:spLocks noGrp="1"/>
          </p:cNvSpPr>
          <p:nvPr>
            <p:ph type="title"/>
          </p:nvPr>
        </p:nvSpPr>
        <p:spPr>
          <a:xfrm>
            <a:off x="521208" y="978408"/>
            <a:ext cx="6300216" cy="1463040"/>
          </a:xfrm>
        </p:spPr>
        <p:txBody>
          <a:bodyPr vert="horz" lIns="91440" tIns="45720" rIns="91440" bIns="45720" rtlCol="0" anchor="t">
            <a:normAutofit/>
          </a:bodyPr>
          <a:lstStyle/>
          <a:p>
            <a:r>
              <a:rPr lang="en-US" b="1" kern="1200">
                <a:solidFill>
                  <a:schemeClr val="tx1"/>
                </a:solidFill>
                <a:latin typeface="+mj-lt"/>
                <a:ea typeface="+mj-ea"/>
                <a:cs typeface="+mj-cs"/>
              </a:rPr>
              <a:t>Interoperability and Data Processing</a:t>
            </a:r>
          </a:p>
        </p:txBody>
      </p:sp>
      <p:sp>
        <p:nvSpPr>
          <p:cNvPr id="14" name="Rectangle 13">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6282982"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C9112DC7-4402-2B1F-02BB-A4BAC63873AF}"/>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21208" y="2578608"/>
            <a:ext cx="6300216" cy="3767328"/>
          </a:xfrm>
        </p:spPr>
        <p:txBody>
          <a:bodyPr>
            <a:normAutofit/>
          </a:bodyPr>
          <a:lstStyle/>
          <a:p>
            <a:pPr marL="0" indent="0">
              <a:spcBef>
                <a:spcPts val="2500"/>
              </a:spcBef>
              <a:buNone/>
            </a:pPr>
            <a:r>
              <a:rPr lang="en-IN" sz="1400" b="1"/>
              <a:t>Seamless Integration</a:t>
            </a:r>
          </a:p>
          <a:p>
            <a:pPr marL="0" lvl="1" indent="0">
              <a:buNone/>
            </a:pPr>
            <a:r>
              <a:rPr lang="en-IN" sz="1400"/>
              <a:t>Hive and Spark work together seamlessly, enhancing data processing capabilities while maintaining user-friendly SQL queries.</a:t>
            </a:r>
          </a:p>
          <a:p>
            <a:pPr marL="0" indent="0">
              <a:spcBef>
                <a:spcPts val="2500"/>
              </a:spcBef>
              <a:buNone/>
            </a:pPr>
            <a:r>
              <a:rPr lang="en-IN" sz="1400" b="1"/>
              <a:t>SQL Capabilities</a:t>
            </a:r>
          </a:p>
          <a:p>
            <a:pPr marL="0" lvl="1" indent="0">
              <a:buNone/>
            </a:pPr>
            <a:r>
              <a:rPr lang="en-IN" sz="1400"/>
              <a:t>Leverage Hive's SQL capabilities to perform complex queries and analysis on large datasets efficiently.</a:t>
            </a:r>
          </a:p>
          <a:p>
            <a:pPr marL="0" indent="0">
              <a:spcBef>
                <a:spcPts val="2500"/>
              </a:spcBef>
              <a:buNone/>
            </a:pPr>
            <a:r>
              <a:rPr lang="en-IN" sz="1400" b="1"/>
              <a:t>In-Memory Processing</a:t>
            </a:r>
          </a:p>
          <a:p>
            <a:pPr marL="0" lvl="1" indent="0">
              <a:buNone/>
            </a:pPr>
            <a:r>
              <a:rPr lang="en-IN" sz="1400"/>
              <a:t>Utilize Spark's in-memory processing power to significantly reduce data processing times for rapid insights.</a:t>
            </a:r>
          </a:p>
        </p:txBody>
      </p:sp>
      <p:pic>
        <p:nvPicPr>
          <p:cNvPr id="5" name="Content Placeholder 4" descr="Bee on Sunflower pollen.">
            <a:extLst>
              <a:ext uri="{FF2B5EF4-FFF2-40B4-BE49-F238E27FC236}">
                <a16:creationId xmlns:a16="http://schemas.microsoft.com/office/drawing/2014/main" id="{B14F9BA2-4FE4-4FA1-9A1A-6F8C28D44A92}"/>
              </a:ext>
            </a:extLst>
          </p:cNvPr>
          <p:cNvPicPr>
            <a:picLocks noGrp="1" noChangeAspect="1"/>
          </p:cNvPicPr>
          <p:nvPr>
            <p:ph sz="half" idx="1"/>
          </p:nvPr>
        </p:nvPicPr>
        <p:blipFill>
          <a:blip r:embed="rId3"/>
          <a:srcRect l="21586" r="29895" b="-2"/>
          <a:stretch/>
        </p:blipFill>
        <p:spPr>
          <a:xfrm>
            <a:off x="7586236" y="508090"/>
            <a:ext cx="4081805" cy="5846990"/>
          </a:xfrm>
          <a:prstGeom prst="rect">
            <a:avLst/>
          </a:prstGeom>
        </p:spPr>
      </p:pic>
    </p:spTree>
    <p:extLst>
      <p:ext uri="{BB962C8B-B14F-4D97-AF65-F5344CB8AC3E}">
        <p14:creationId xmlns:p14="http://schemas.microsoft.com/office/powerpoint/2010/main" val="26732387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EE42DCE-4A4F-44C4-84E5-261B3BEEF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0FA3C53-2AAA-4564-D398-DDC78525DAB1}"/>
              </a:ext>
            </a:extLst>
          </p:cNvPr>
          <p:cNvSpPr>
            <a:spLocks noGrp="1"/>
          </p:cNvSpPr>
          <p:nvPr>
            <p:ph type="title"/>
          </p:nvPr>
        </p:nvSpPr>
        <p:spPr>
          <a:xfrm>
            <a:off x="521208" y="978408"/>
            <a:ext cx="6300216" cy="1463040"/>
          </a:xfrm>
        </p:spPr>
        <p:txBody>
          <a:bodyPr vert="horz" lIns="91440" tIns="45720" rIns="91440" bIns="45720" rtlCol="0" anchor="t">
            <a:normAutofit/>
          </a:bodyPr>
          <a:lstStyle/>
          <a:p>
            <a:pPr>
              <a:lnSpc>
                <a:spcPct val="90000"/>
              </a:lnSpc>
            </a:pPr>
            <a:r>
              <a:rPr lang="en-US" sz="3700" b="1" kern="1200">
                <a:solidFill>
                  <a:schemeClr val="tx1"/>
                </a:solidFill>
                <a:latin typeface="+mj-lt"/>
                <a:ea typeface="+mj-ea"/>
                <a:cs typeface="+mj-cs"/>
              </a:rPr>
              <a:t>Performance Improvements with Spark SQL</a:t>
            </a:r>
          </a:p>
        </p:txBody>
      </p:sp>
      <p:sp>
        <p:nvSpPr>
          <p:cNvPr id="14" name="Rectangle 13">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6282982"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B5B593D3-D2DA-A79E-3FDD-4D4D874CB9E9}"/>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21208" y="2578608"/>
            <a:ext cx="6300216" cy="3767328"/>
          </a:xfrm>
        </p:spPr>
        <p:txBody>
          <a:bodyPr>
            <a:normAutofit/>
          </a:bodyPr>
          <a:lstStyle/>
          <a:p>
            <a:pPr marL="0" indent="0">
              <a:spcBef>
                <a:spcPts val="2500"/>
              </a:spcBef>
              <a:buNone/>
            </a:pPr>
            <a:r>
              <a:rPr lang="en-US" sz="1400" b="1"/>
              <a:t>Faster Execution Engine</a:t>
            </a:r>
          </a:p>
          <a:p>
            <a:pPr marL="0" lvl="1" indent="0">
              <a:buNone/>
            </a:pPr>
            <a:r>
              <a:rPr lang="en-US" sz="1400"/>
              <a:t>Spark SQL offers a faster execution engine compared to Hive, significantly reducing query processing time.</a:t>
            </a:r>
          </a:p>
          <a:p>
            <a:pPr marL="0" indent="0">
              <a:spcBef>
                <a:spcPts val="2500"/>
              </a:spcBef>
              <a:buNone/>
            </a:pPr>
            <a:r>
              <a:rPr lang="en-US" sz="1400" b="1"/>
              <a:t>Efficient Querying</a:t>
            </a:r>
          </a:p>
          <a:p>
            <a:pPr marL="0" lvl="1" indent="0">
              <a:buNone/>
            </a:pPr>
            <a:r>
              <a:rPr lang="en-US" sz="1400"/>
              <a:t>It enables more efficient querying, optimizing how queries are executed and resources are utilized.</a:t>
            </a:r>
          </a:p>
          <a:p>
            <a:pPr marL="0" indent="0">
              <a:spcBef>
                <a:spcPts val="2500"/>
              </a:spcBef>
              <a:buNone/>
            </a:pPr>
            <a:r>
              <a:rPr lang="en-US" sz="1400" b="1"/>
              <a:t>Better Resource Management</a:t>
            </a:r>
          </a:p>
          <a:p>
            <a:pPr marL="0" lvl="1" indent="0">
              <a:buNone/>
            </a:pPr>
            <a:r>
              <a:rPr lang="en-US" sz="1400"/>
              <a:t>Spark SQL improves resource management, allowing better allocation of system resources for enhanced performance.</a:t>
            </a:r>
            <a:endParaRPr lang="en-IN" sz="1400"/>
          </a:p>
        </p:txBody>
      </p:sp>
      <p:pic>
        <p:nvPicPr>
          <p:cNvPr id="5" name="Content Placeholder 4" descr="Storage database and gears on white background">
            <a:extLst>
              <a:ext uri="{FF2B5EF4-FFF2-40B4-BE49-F238E27FC236}">
                <a16:creationId xmlns:a16="http://schemas.microsoft.com/office/drawing/2014/main" id="{45168BEE-B3BD-40E4-A470-00B9EEEF8EC1}"/>
              </a:ext>
            </a:extLst>
          </p:cNvPr>
          <p:cNvPicPr>
            <a:picLocks noGrp="1" noChangeAspect="1"/>
          </p:cNvPicPr>
          <p:nvPr>
            <p:ph sz="half" idx="1"/>
          </p:nvPr>
        </p:nvPicPr>
        <p:blipFill>
          <a:blip r:embed="rId3"/>
          <a:srcRect l="20599" r="21286" b="3"/>
          <a:stretch/>
        </p:blipFill>
        <p:spPr>
          <a:xfrm>
            <a:off x="7586236" y="508090"/>
            <a:ext cx="4081805" cy="5846990"/>
          </a:xfrm>
          <a:prstGeom prst="rect">
            <a:avLst/>
          </a:prstGeom>
        </p:spPr>
      </p:pic>
    </p:spTree>
    <p:extLst>
      <p:ext uri="{BB962C8B-B14F-4D97-AF65-F5344CB8AC3E}">
        <p14:creationId xmlns:p14="http://schemas.microsoft.com/office/powerpoint/2010/main" val="254442081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D84296-543F-1218-C5AA-9A82D2C30AA1}"/>
              </a:ext>
            </a:extLst>
          </p:cNvPr>
          <p:cNvSpPr>
            <a:spLocks noGrp="1"/>
          </p:cNvSpPr>
          <p:nvPr>
            <p:ph type="title"/>
          </p:nvPr>
        </p:nvSpPr>
        <p:spPr>
          <a:xfrm>
            <a:off x="5431536" y="978408"/>
            <a:ext cx="6236208" cy="1463040"/>
          </a:xfrm>
        </p:spPr>
        <p:txBody>
          <a:bodyPr vert="horz" lIns="91440" tIns="45720" rIns="91440" bIns="45720" rtlCol="0" anchor="t">
            <a:normAutofit/>
          </a:bodyPr>
          <a:lstStyle/>
          <a:p>
            <a:r>
              <a:rPr lang="en-US" b="1" kern="1200">
                <a:solidFill>
                  <a:schemeClr val="tx1"/>
                </a:solidFill>
                <a:latin typeface="+mj-lt"/>
                <a:ea typeface="+mj-ea"/>
                <a:cs typeface="+mj-cs"/>
              </a:rPr>
              <a:t>Case Studies and Real-World Examples</a:t>
            </a:r>
          </a:p>
        </p:txBody>
      </p:sp>
      <p:pic>
        <p:nvPicPr>
          <p:cNvPr id="5" name="Content Placeholder 4" descr="Hexagon network on a yellow background">
            <a:extLst>
              <a:ext uri="{FF2B5EF4-FFF2-40B4-BE49-F238E27FC236}">
                <a16:creationId xmlns:a16="http://schemas.microsoft.com/office/drawing/2014/main" id="{B73C5584-9429-46A5-AB0E-0A375185857E}"/>
              </a:ext>
            </a:extLst>
          </p:cNvPr>
          <p:cNvPicPr>
            <a:picLocks noGrp="1" noChangeAspect="1"/>
          </p:cNvPicPr>
          <p:nvPr>
            <p:ph sz="half" idx="1"/>
          </p:nvPr>
        </p:nvPicPr>
        <p:blipFill>
          <a:blip r:embed="rId3"/>
          <a:srcRect l="37855" r="18755" b="1"/>
          <a:stretch/>
        </p:blipFill>
        <p:spPr>
          <a:xfrm>
            <a:off x="517869" y="508091"/>
            <a:ext cx="4221911" cy="5837918"/>
          </a:xfrm>
          <a:prstGeom prst="rect">
            <a:avLst/>
          </a:prstGeom>
        </p:spPr>
      </p:pic>
      <p:sp>
        <p:nvSpPr>
          <p:cNvPr id="14" name="Freeform: Shape 13">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Content Placeholder 3">
            <a:extLst>
              <a:ext uri="{FF2B5EF4-FFF2-40B4-BE49-F238E27FC236}">
                <a16:creationId xmlns:a16="http://schemas.microsoft.com/office/drawing/2014/main" id="{83035C39-EEC9-9A2E-F454-F4F82350C037}"/>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1536" y="2578608"/>
            <a:ext cx="6236208" cy="3767328"/>
          </a:xfrm>
        </p:spPr>
        <p:txBody>
          <a:bodyPr>
            <a:normAutofit/>
          </a:bodyPr>
          <a:lstStyle/>
          <a:p>
            <a:pPr marL="0" indent="0">
              <a:spcBef>
                <a:spcPts val="2500"/>
              </a:spcBef>
              <a:buNone/>
            </a:pPr>
            <a:r>
              <a:rPr lang="en-US" sz="1400" b="1"/>
              <a:t>Successful Implementations</a:t>
            </a:r>
          </a:p>
          <a:p>
            <a:pPr marL="0" lvl="1" indent="0">
              <a:buNone/>
            </a:pPr>
            <a:r>
              <a:rPr lang="en-US" sz="1400"/>
              <a:t>Many organizations have integrated Hive and Spark to enhance their data processing capabilities significantly.</a:t>
            </a:r>
          </a:p>
          <a:p>
            <a:pPr marL="0" indent="0">
              <a:spcBef>
                <a:spcPts val="2500"/>
              </a:spcBef>
              <a:buNone/>
            </a:pPr>
            <a:r>
              <a:rPr lang="en-US" sz="1400" b="1"/>
              <a:t>Efficiency Gains</a:t>
            </a:r>
          </a:p>
          <a:p>
            <a:pPr marL="0" lvl="1" indent="0">
              <a:buNone/>
            </a:pPr>
            <a:r>
              <a:rPr lang="en-US" sz="1400"/>
              <a:t>The integration of these technologies has led to remarkable improvements in data processing efficiency and speed.</a:t>
            </a:r>
          </a:p>
          <a:p>
            <a:pPr marL="0" indent="0">
              <a:spcBef>
                <a:spcPts val="2500"/>
              </a:spcBef>
              <a:buNone/>
            </a:pPr>
            <a:r>
              <a:rPr lang="en-US" sz="1400" b="1"/>
              <a:t>Insight Generation</a:t>
            </a:r>
          </a:p>
          <a:p>
            <a:pPr marL="0" lvl="1" indent="0">
              <a:buNone/>
            </a:pPr>
            <a:r>
              <a:rPr lang="en-US" sz="1400"/>
              <a:t>Organizations have leveraged Hive and Spark for generating deeper insights from their data, driving informed decision-making.</a:t>
            </a:r>
            <a:endParaRPr lang="en-IN" sz="1400"/>
          </a:p>
        </p:txBody>
      </p:sp>
    </p:spTree>
    <p:extLst>
      <p:ext uri="{BB962C8B-B14F-4D97-AF65-F5344CB8AC3E}">
        <p14:creationId xmlns:p14="http://schemas.microsoft.com/office/powerpoint/2010/main" val="16498004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C1C33610-A0BA-A112-16A0-B4FDAB30E621}"/>
              </a:ext>
            </a:extLst>
          </p:cNvPr>
          <p:cNvSpPr>
            <a:spLocks noGrp="1"/>
          </p:cNvSpPr>
          <p:nvPr>
            <p:ph type="ctrTitle"/>
          </p:nvPr>
        </p:nvSpPr>
        <p:spPr>
          <a:xfrm>
            <a:off x="521208" y="1211766"/>
            <a:ext cx="7237052" cy="4727988"/>
          </a:xfrm>
        </p:spPr>
        <p:txBody>
          <a:bodyPr anchor="b">
            <a:normAutofit/>
          </a:bodyPr>
          <a:lstStyle/>
          <a:p>
            <a:r>
              <a:rPr lang="en-IN" sz="7400"/>
              <a:t>Future Trends and Developments</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296516058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653AE3C-AC4F-907C-B473-B9A30D2150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A7DE1DC8-1CA1-DE6D-8B79-CDA49C2724BD}"/>
              </a:ext>
            </a:extLst>
          </p:cNvPr>
          <p:cNvSpPr>
            <a:spLocks noGrp="1"/>
          </p:cNvSpPr>
          <p:nvPr>
            <p:ph type="title"/>
          </p:nvPr>
        </p:nvSpPr>
        <p:spPr>
          <a:xfrm>
            <a:off x="521208" y="978408"/>
            <a:ext cx="4288536" cy="5376672"/>
          </a:xfrm>
        </p:spPr>
        <p:txBody>
          <a:bodyPr>
            <a:normAutofit/>
          </a:bodyPr>
          <a:lstStyle/>
          <a:p>
            <a:r>
              <a:rPr lang="en-IN"/>
              <a:t>Agenda Items</a:t>
            </a:r>
          </a:p>
        </p:txBody>
      </p:sp>
      <p:sp>
        <p:nvSpPr>
          <p:cNvPr id="10" name="Rectangle 9">
            <a:extLst>
              <a:ext uri="{FF2B5EF4-FFF2-40B4-BE49-F238E27FC236}">
                <a16:creationId xmlns:a16="http://schemas.microsoft.com/office/drawing/2014/main" id="{DC81933E-93BD-38CE-3C98-D10B2844C5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1" y="508090"/>
            <a:ext cx="4288536"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12" name="Rectangle 11">
            <a:extLst>
              <a:ext uri="{FF2B5EF4-FFF2-40B4-BE49-F238E27FC236}">
                <a16:creationId xmlns:a16="http://schemas.microsoft.com/office/drawing/2014/main" id="{AB1E35EA-FB9C-AE5F-4AB8-1B3D59CC9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22976" y="611650"/>
            <a:ext cx="614476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3" name="Content Placeholder 2">
            <a:extLst>
              <a:ext uri="{FF2B5EF4-FFF2-40B4-BE49-F238E27FC236}">
                <a16:creationId xmlns:a16="http://schemas.microsoft.com/office/drawing/2014/main" id="{C453FC5F-35D1-F9C5-D447-D53D98CD540F}"/>
              </a:ext>
            </a:extLst>
          </p:cNvPr>
          <p:cNvSpPr>
            <a:spLocks noGrp="1"/>
          </p:cNvSpPr>
          <p:nvPr>
            <p:ph idx="1"/>
            <p:extLst>
              <p:ext uri="{E7BDC344-281C-4309-B0C6-D0EE65EED2A8}">
                <p202:designPr xmlns:p202="http://schemas.microsoft.com/office/powerpoint/2020/02/main">
                  <p202:designTagLst>
                    <p202:designTag name="ARCH:1:CLS" val="BulletedText"/>
                  </p202:designTagLst>
                </p202:designPr>
              </p:ext>
            </p:extLst>
          </p:nvPr>
        </p:nvSpPr>
        <p:spPr>
          <a:xfrm>
            <a:off x="5522976" y="1042416"/>
            <a:ext cx="6144768" cy="5312664"/>
          </a:xfrm>
        </p:spPr>
        <p:txBody>
          <a:bodyPr>
            <a:normAutofit/>
          </a:bodyPr>
          <a:lstStyle/>
          <a:p>
            <a:r>
              <a:rPr lang="en-US"/>
              <a:t>Overview of Big Data Technologies</a:t>
            </a:r>
          </a:p>
          <a:p>
            <a:r>
              <a:rPr lang="en-US"/>
              <a:t>Apache Hive: Data Warehousing Solution</a:t>
            </a:r>
          </a:p>
          <a:p>
            <a:r>
              <a:rPr lang="en-US"/>
              <a:t>Apache Spark: Unified Analytics Engine</a:t>
            </a:r>
          </a:p>
          <a:p>
            <a:r>
              <a:rPr lang="en-US"/>
              <a:t>Hive and Spark Integration</a:t>
            </a:r>
          </a:p>
          <a:p>
            <a:r>
              <a:rPr lang="en-US"/>
              <a:t>Future Trends and Developments</a:t>
            </a:r>
            <a:endParaRPr lang="en-IN"/>
          </a:p>
        </p:txBody>
      </p:sp>
    </p:spTree>
    <p:extLst>
      <p:ext uri="{BB962C8B-B14F-4D97-AF65-F5344CB8AC3E}">
        <p14:creationId xmlns:p14="http://schemas.microsoft.com/office/powerpoint/2010/main" val="13194644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250"/>
                                        <p:tgtEl>
                                          <p:spTgt spid="3"/>
                                        </p:tgtEl>
                                      </p:cBhvr>
                                    </p:animEffect>
                                    <p:anim calcmode="lin" valueType="num">
                                      <p:cBhvr>
                                        <p:cTn id="8" dur="250" fill="hold"/>
                                        <p:tgtEl>
                                          <p:spTgt spid="3"/>
                                        </p:tgtEl>
                                        <p:attrNameLst>
                                          <p:attrName>ppt_x</p:attrName>
                                        </p:attrNameLst>
                                      </p:cBhvr>
                                      <p:tavLst>
                                        <p:tav tm="0">
                                          <p:val>
                                            <p:strVal val="#ppt_x"/>
                                          </p:val>
                                        </p:tav>
                                        <p:tav tm="100000">
                                          <p:val>
                                            <p:strVal val="#ppt_x"/>
                                          </p:val>
                                        </p:tav>
                                      </p:tavLst>
                                    </p:anim>
                                    <p:anim calcmode="lin" valueType="num">
                                      <p:cBhvr>
                                        <p:cTn id="9"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EE42DCE-4A4F-44C4-84E5-261B3BEEF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2C4CBAF-A603-40B0-327A-8DE5E6850C24}"/>
              </a:ext>
            </a:extLst>
          </p:cNvPr>
          <p:cNvSpPr>
            <a:spLocks noGrp="1"/>
          </p:cNvSpPr>
          <p:nvPr>
            <p:ph type="title"/>
          </p:nvPr>
        </p:nvSpPr>
        <p:spPr>
          <a:xfrm>
            <a:off x="521208" y="978408"/>
            <a:ext cx="6300216" cy="1463040"/>
          </a:xfrm>
        </p:spPr>
        <p:txBody>
          <a:bodyPr vert="horz" lIns="91440" tIns="45720" rIns="91440" bIns="45720" rtlCol="0" anchor="t">
            <a:normAutofit/>
          </a:bodyPr>
          <a:lstStyle/>
          <a:p>
            <a:r>
              <a:rPr lang="en-US" sz="4100" b="1" kern="1200">
                <a:solidFill>
                  <a:schemeClr val="tx1"/>
                </a:solidFill>
                <a:latin typeface="+mj-lt"/>
                <a:ea typeface="+mj-ea"/>
                <a:cs typeface="+mj-cs"/>
              </a:rPr>
              <a:t>Advancements in Data Processing Technologies</a:t>
            </a:r>
          </a:p>
        </p:txBody>
      </p:sp>
      <p:sp>
        <p:nvSpPr>
          <p:cNvPr id="14" name="Rectangle 13">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6282982"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A1F4395F-B2C5-29C0-69D0-E3F60DA516C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21208" y="2578608"/>
            <a:ext cx="6300216" cy="3767328"/>
          </a:xfrm>
        </p:spPr>
        <p:txBody>
          <a:bodyPr>
            <a:normAutofit/>
          </a:bodyPr>
          <a:lstStyle/>
          <a:p>
            <a:pPr marL="0" indent="0">
              <a:spcBef>
                <a:spcPts val="2500"/>
              </a:spcBef>
              <a:buNone/>
            </a:pPr>
            <a:r>
              <a:rPr lang="en-US" sz="1400" b="1"/>
              <a:t>Real-Time Analytics</a:t>
            </a:r>
          </a:p>
          <a:p>
            <a:pPr marL="0" lvl="1" indent="0">
              <a:buNone/>
            </a:pPr>
            <a:r>
              <a:rPr lang="en-US" sz="1400"/>
              <a:t>Real-time analytics enables organizations to process data as it is generated, leading to timely insights and decisions.</a:t>
            </a:r>
          </a:p>
          <a:p>
            <a:pPr marL="0" indent="0">
              <a:spcBef>
                <a:spcPts val="2500"/>
              </a:spcBef>
              <a:buNone/>
            </a:pPr>
            <a:r>
              <a:rPr lang="en-US" sz="1400" b="1"/>
              <a:t>Artificial Intelligence</a:t>
            </a:r>
          </a:p>
          <a:p>
            <a:pPr marL="0" lvl="1" indent="0">
              <a:buNone/>
            </a:pPr>
            <a:r>
              <a:rPr lang="en-US" sz="1400"/>
              <a:t>AI technologies are enhancing data processing capabilities, allowing for smarter data management and predictive analyses.</a:t>
            </a:r>
          </a:p>
          <a:p>
            <a:pPr marL="0" indent="0">
              <a:spcBef>
                <a:spcPts val="2500"/>
              </a:spcBef>
              <a:buNone/>
            </a:pPr>
            <a:r>
              <a:rPr lang="en-US" sz="1400" b="1"/>
              <a:t>Machine Learning</a:t>
            </a:r>
          </a:p>
          <a:p>
            <a:pPr marL="0" lvl="1" indent="0">
              <a:buNone/>
            </a:pPr>
            <a:r>
              <a:rPr lang="en-US" sz="1400"/>
              <a:t>Machine learning tools are enabling systems to learn from data, improving accuracy and efficiency over time.</a:t>
            </a:r>
            <a:endParaRPr lang="en-IN" sz="1400"/>
          </a:p>
        </p:txBody>
      </p:sp>
      <p:pic>
        <p:nvPicPr>
          <p:cNvPr id="5" name="Content Placeholder 4" descr="http://kuaijibbs.com/istockphoto/banner/zhuce1.jpg ">
            <a:extLst>
              <a:ext uri="{FF2B5EF4-FFF2-40B4-BE49-F238E27FC236}">
                <a16:creationId xmlns:a16="http://schemas.microsoft.com/office/drawing/2014/main" id="{36987649-FD90-4639-A0CE-DFF2D6753337}"/>
              </a:ext>
            </a:extLst>
          </p:cNvPr>
          <p:cNvPicPr>
            <a:picLocks noGrp="1" noChangeAspect="1"/>
          </p:cNvPicPr>
          <p:nvPr>
            <p:ph sz="half" idx="1"/>
          </p:nvPr>
        </p:nvPicPr>
        <p:blipFill>
          <a:blip r:embed="rId3"/>
          <a:srcRect l="6478" r="23709" b="-3"/>
          <a:stretch/>
        </p:blipFill>
        <p:spPr>
          <a:xfrm>
            <a:off x="7586236" y="508090"/>
            <a:ext cx="4081805" cy="5846990"/>
          </a:xfrm>
          <a:prstGeom prst="rect">
            <a:avLst/>
          </a:prstGeom>
        </p:spPr>
      </p:pic>
    </p:spTree>
    <p:extLst>
      <p:ext uri="{BB962C8B-B14F-4D97-AF65-F5344CB8AC3E}">
        <p14:creationId xmlns:p14="http://schemas.microsoft.com/office/powerpoint/2010/main" val="37846774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16327A1-3D24-7EBF-4924-B29637B09C4E}"/>
              </a:ext>
            </a:extLst>
          </p:cNvPr>
          <p:cNvSpPr>
            <a:spLocks noGrp="1"/>
          </p:cNvSpPr>
          <p:nvPr>
            <p:ph type="title"/>
          </p:nvPr>
        </p:nvSpPr>
        <p:spPr>
          <a:xfrm>
            <a:off x="5431536" y="978408"/>
            <a:ext cx="6236208" cy="1463040"/>
          </a:xfrm>
        </p:spPr>
        <p:txBody>
          <a:bodyPr vert="horz" lIns="91440" tIns="45720" rIns="91440" bIns="45720" rtlCol="0" anchor="t">
            <a:normAutofit/>
          </a:bodyPr>
          <a:lstStyle/>
          <a:p>
            <a:r>
              <a:rPr lang="en-US" b="1" kern="1200">
                <a:solidFill>
                  <a:schemeClr val="tx1"/>
                </a:solidFill>
                <a:latin typeface="+mj-lt"/>
                <a:ea typeface="+mj-ea"/>
                <a:cs typeface="+mj-cs"/>
              </a:rPr>
              <a:t>Emerging Use Cases in Various Industries</a:t>
            </a:r>
          </a:p>
        </p:txBody>
      </p:sp>
      <p:pic>
        <p:nvPicPr>
          <p:cNvPr id="5" name="Content Placeholder 4" descr="Cropped shot of an unrecognizable healthcare professional sitting alone and using a tablet with graphical images">
            <a:extLst>
              <a:ext uri="{FF2B5EF4-FFF2-40B4-BE49-F238E27FC236}">
                <a16:creationId xmlns:a16="http://schemas.microsoft.com/office/drawing/2014/main" id="{81D43079-2C89-4B2D-8CD7-0A1ACBCA4F01}"/>
              </a:ext>
            </a:extLst>
          </p:cNvPr>
          <p:cNvPicPr>
            <a:picLocks noGrp="1" noChangeAspect="1"/>
          </p:cNvPicPr>
          <p:nvPr>
            <p:ph sz="half" idx="1"/>
          </p:nvPr>
        </p:nvPicPr>
        <p:blipFill>
          <a:blip r:embed="rId3"/>
          <a:srcRect l="21948" r="38819" b="1"/>
          <a:stretch/>
        </p:blipFill>
        <p:spPr>
          <a:xfrm>
            <a:off x="517869" y="508091"/>
            <a:ext cx="4221911" cy="5837918"/>
          </a:xfrm>
          <a:prstGeom prst="rect">
            <a:avLst/>
          </a:prstGeom>
        </p:spPr>
      </p:pic>
      <p:sp>
        <p:nvSpPr>
          <p:cNvPr id="14" name="Freeform: Shape 13">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Content Placeholder 3">
            <a:extLst>
              <a:ext uri="{FF2B5EF4-FFF2-40B4-BE49-F238E27FC236}">
                <a16:creationId xmlns:a16="http://schemas.microsoft.com/office/drawing/2014/main" id="{6F3EFE6F-7E38-B806-D1AA-038CF36ACF68}"/>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1536" y="2578608"/>
            <a:ext cx="6236208" cy="3767328"/>
          </a:xfrm>
        </p:spPr>
        <p:txBody>
          <a:bodyPr>
            <a:normAutofit/>
          </a:bodyPr>
          <a:lstStyle/>
          <a:p>
            <a:pPr marL="0" indent="0">
              <a:spcBef>
                <a:spcPts val="2500"/>
              </a:spcBef>
              <a:buNone/>
            </a:pPr>
            <a:r>
              <a:rPr lang="en-US" sz="1400" b="1"/>
              <a:t>Healthcare Innovations</a:t>
            </a:r>
          </a:p>
          <a:p>
            <a:pPr marL="0" lvl="1" indent="0">
              <a:buNone/>
            </a:pPr>
            <a:r>
              <a:rPr lang="en-US" sz="1400"/>
              <a:t>In healthcare, big data is used for predictive analytics, patient care improvement, and operational efficiency, transforming the medical field.</a:t>
            </a:r>
          </a:p>
          <a:p>
            <a:pPr marL="0" indent="0">
              <a:spcBef>
                <a:spcPts val="2500"/>
              </a:spcBef>
              <a:buNone/>
            </a:pPr>
            <a:r>
              <a:rPr lang="en-US" sz="1400" b="1"/>
              <a:t>Financial Services Optimization</a:t>
            </a:r>
          </a:p>
          <a:p>
            <a:pPr marL="0" lvl="1" indent="0">
              <a:buNone/>
            </a:pPr>
            <a:r>
              <a:rPr lang="en-US" sz="1400"/>
              <a:t>The finance sector leverages big data for risk management, fraud detection, and personalized financial services, enhancing security and customer trust.</a:t>
            </a:r>
          </a:p>
          <a:p>
            <a:pPr marL="0" indent="0">
              <a:spcBef>
                <a:spcPts val="2500"/>
              </a:spcBef>
              <a:buNone/>
            </a:pPr>
            <a:r>
              <a:rPr lang="en-US" sz="1400" b="1"/>
              <a:t>Retail Customer Experience</a:t>
            </a:r>
          </a:p>
          <a:p>
            <a:pPr marL="0" lvl="1" indent="0">
              <a:buNone/>
            </a:pPr>
            <a:r>
              <a:rPr lang="en-US" sz="1400"/>
              <a:t>Retailers utilize big data to analyze consumer behavior, optimize inventory, and personalize marketing strategies to improve customer satisfaction.</a:t>
            </a:r>
            <a:endParaRPr lang="en-IN" sz="1400"/>
          </a:p>
        </p:txBody>
      </p:sp>
    </p:spTree>
    <p:extLst>
      <p:ext uri="{BB962C8B-B14F-4D97-AF65-F5344CB8AC3E}">
        <p14:creationId xmlns:p14="http://schemas.microsoft.com/office/powerpoint/2010/main" val="38690399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1B37D1-174C-76A1-BC71-C2F083D513CB}"/>
              </a:ext>
            </a:extLst>
          </p:cNvPr>
          <p:cNvSpPr>
            <a:spLocks noGrp="1"/>
          </p:cNvSpPr>
          <p:nvPr>
            <p:ph type="title"/>
          </p:nvPr>
        </p:nvSpPr>
        <p:spPr>
          <a:xfrm>
            <a:off x="5431536" y="978408"/>
            <a:ext cx="6236208" cy="1463040"/>
          </a:xfrm>
        </p:spPr>
        <p:txBody>
          <a:bodyPr vert="horz" lIns="91440" tIns="45720" rIns="91440" bIns="45720" rtlCol="0" anchor="t">
            <a:normAutofit/>
          </a:bodyPr>
          <a:lstStyle/>
          <a:p>
            <a:r>
              <a:rPr lang="en-US" b="1" kern="1200">
                <a:solidFill>
                  <a:schemeClr val="tx1"/>
                </a:solidFill>
                <a:latin typeface="+mj-lt"/>
                <a:ea typeface="+mj-ea"/>
                <a:cs typeface="+mj-cs"/>
              </a:rPr>
              <a:t>The Future of Hive, Spark, and Big Data</a:t>
            </a:r>
          </a:p>
        </p:txBody>
      </p:sp>
      <p:pic>
        <p:nvPicPr>
          <p:cNvPr id="5" name="Content Placeholder 4" descr="Blockchain Comnections and Graphic Arrow on coloured screen style background">
            <a:extLst>
              <a:ext uri="{FF2B5EF4-FFF2-40B4-BE49-F238E27FC236}">
                <a16:creationId xmlns:a16="http://schemas.microsoft.com/office/drawing/2014/main" id="{DC636B17-2BDD-406A-8591-0FD891BF698C}"/>
              </a:ext>
            </a:extLst>
          </p:cNvPr>
          <p:cNvPicPr>
            <a:picLocks noGrp="1" noChangeAspect="1"/>
          </p:cNvPicPr>
          <p:nvPr>
            <p:ph sz="half" idx="1"/>
          </p:nvPr>
        </p:nvPicPr>
        <p:blipFill>
          <a:blip r:embed="rId3"/>
          <a:srcRect l="22331" r="29397" b="1"/>
          <a:stretch/>
        </p:blipFill>
        <p:spPr>
          <a:xfrm>
            <a:off x="517869" y="508091"/>
            <a:ext cx="4221911" cy="5837918"/>
          </a:xfrm>
          <a:prstGeom prst="rect">
            <a:avLst/>
          </a:prstGeom>
        </p:spPr>
      </p:pic>
      <p:sp>
        <p:nvSpPr>
          <p:cNvPr id="14" name="Freeform: Shape 13">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Content Placeholder 3">
            <a:extLst>
              <a:ext uri="{FF2B5EF4-FFF2-40B4-BE49-F238E27FC236}">
                <a16:creationId xmlns:a16="http://schemas.microsoft.com/office/drawing/2014/main" id="{6CDD66A2-F663-10F1-2A34-4B17FE6B4037}"/>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1536" y="2578608"/>
            <a:ext cx="6236208" cy="3767328"/>
          </a:xfrm>
        </p:spPr>
        <p:txBody>
          <a:bodyPr>
            <a:normAutofit/>
          </a:bodyPr>
          <a:lstStyle/>
          <a:p>
            <a:pPr marL="0" indent="0">
              <a:spcBef>
                <a:spcPts val="2500"/>
              </a:spcBef>
              <a:buNone/>
            </a:pPr>
            <a:r>
              <a:rPr lang="en-US" sz="1400" b="1"/>
              <a:t>Evolving Technologies</a:t>
            </a:r>
          </a:p>
          <a:p>
            <a:pPr marL="0" lvl="1" indent="0">
              <a:buNone/>
            </a:pPr>
            <a:r>
              <a:rPr lang="en-US" sz="1400"/>
              <a:t>Hive and Spark are evolving to better handle the increasing volume and complexity of data in real-time applications.</a:t>
            </a:r>
          </a:p>
          <a:p>
            <a:pPr marL="0" indent="0">
              <a:spcBef>
                <a:spcPts val="2500"/>
              </a:spcBef>
              <a:buNone/>
            </a:pPr>
            <a:r>
              <a:rPr lang="en-US" sz="1400" b="1"/>
              <a:t>Industry Adaptation</a:t>
            </a:r>
          </a:p>
          <a:p>
            <a:pPr marL="0" lvl="1" indent="0">
              <a:buNone/>
            </a:pPr>
            <a:r>
              <a:rPr lang="en-US" sz="1400"/>
              <a:t>Industries are adapting Hive and Spark technologies to improve their data analysis capabilities and decision-making processes.</a:t>
            </a:r>
          </a:p>
          <a:p>
            <a:pPr marL="0" indent="0">
              <a:spcBef>
                <a:spcPts val="2500"/>
              </a:spcBef>
              <a:buNone/>
            </a:pPr>
            <a:r>
              <a:rPr lang="en-US" sz="1400" b="1"/>
              <a:t>Future Prospects</a:t>
            </a:r>
          </a:p>
          <a:p>
            <a:pPr marL="0" lvl="1" indent="0">
              <a:buNone/>
            </a:pPr>
            <a:r>
              <a:rPr lang="en-US" sz="1400"/>
              <a:t>The future of big data technologies holds great promise with advancements in AI, machine learning, and automation.</a:t>
            </a:r>
            <a:endParaRPr lang="en-IN" sz="1400"/>
          </a:p>
        </p:txBody>
      </p:sp>
    </p:spTree>
    <p:extLst>
      <p:ext uri="{BB962C8B-B14F-4D97-AF65-F5344CB8AC3E}">
        <p14:creationId xmlns:p14="http://schemas.microsoft.com/office/powerpoint/2010/main" val="10456659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EF92585-7A99-6108-9663-8C59032742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40F8E340-4975-E9D7-F4A6-01211A34F5FB}"/>
              </a:ext>
            </a:extLst>
          </p:cNvPr>
          <p:cNvSpPr>
            <a:spLocks noGrp="1"/>
          </p:cNvSpPr>
          <p:nvPr>
            <p:ph type="title"/>
          </p:nvPr>
        </p:nvSpPr>
        <p:spPr>
          <a:xfrm>
            <a:off x="521208" y="1325880"/>
            <a:ext cx="11155680" cy="1408176"/>
          </a:xfrm>
        </p:spPr>
        <p:txBody>
          <a:bodyPr anchor="b">
            <a:normAutofit/>
          </a:bodyPr>
          <a:lstStyle/>
          <a:p>
            <a:r>
              <a:rPr lang="en-IN" sz="6800"/>
              <a:t>Conclusion</a:t>
            </a:r>
          </a:p>
        </p:txBody>
      </p:sp>
      <p:sp>
        <p:nvSpPr>
          <p:cNvPr id="10" name="Freeform: Shape 9">
            <a:extLst>
              <a:ext uri="{FF2B5EF4-FFF2-40B4-BE49-F238E27FC236}">
                <a16:creationId xmlns:a16="http://schemas.microsoft.com/office/drawing/2014/main" id="{C6D5B03A-B780-A698-DFA9-C9932F22D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3845" y="3079474"/>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graphicFrame>
        <p:nvGraphicFramePr>
          <p:cNvPr id="11" name="Content Placeholder 2">
            <a:extLst>
              <a:ext uri="{FF2B5EF4-FFF2-40B4-BE49-F238E27FC236}">
                <a16:creationId xmlns:a16="http://schemas.microsoft.com/office/drawing/2014/main" id="{96D1CDD2-4E41-A699-C45F-50B8DE35CD1C}"/>
              </a:ext>
            </a:extLst>
          </p:cNvPr>
          <p:cNvGraphicFramePr>
            <a:graphicFrameLocks noGrp="1"/>
          </p:cNvGraphicFramePr>
          <p:nvPr>
            <p:ph idx="1"/>
            <p:extLst>
              <p:ext uri="{D42A27DB-BD31-4B8C-83A1-F6EECF244321}">
                <p14:modId xmlns:p14="http://schemas.microsoft.com/office/powerpoint/2010/main" val="3319533449"/>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521208" y="3785616"/>
          <a:ext cx="11155680" cy="24688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54991589"/>
      </p:ext>
    </p:extLst>
  </p:cSld>
  <p:clrMapOvr>
    <a:overrideClrMapping bg1="dk1" tx1="lt1" bg2="dk2" tx2="lt2" accent1="accent1" accent2="accent2" accent3="accent3" accent4="accent4" accent5="accent5" accent6="accent6" hlink="hlink" folHlink="folHlink"/>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6E200B05-6F71-14B0-EE5D-D471658883B5}"/>
              </a:ext>
            </a:extLst>
          </p:cNvPr>
          <p:cNvSpPr>
            <a:spLocks noGrp="1"/>
          </p:cNvSpPr>
          <p:nvPr>
            <p:ph type="ctrTitle"/>
          </p:nvPr>
        </p:nvSpPr>
        <p:spPr>
          <a:xfrm>
            <a:off x="521208" y="1211766"/>
            <a:ext cx="7237052" cy="4727988"/>
          </a:xfrm>
        </p:spPr>
        <p:txBody>
          <a:bodyPr anchor="b">
            <a:normAutofit/>
          </a:bodyPr>
          <a:lstStyle/>
          <a:p>
            <a:r>
              <a:rPr lang="en-IN" sz="7400"/>
              <a:t>Overview of Big Data Technologies</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2908892297"/>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EE42DCE-4A4F-44C4-84E5-261B3BEEF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9735368-49CC-9910-883C-0B09D8701948}"/>
              </a:ext>
            </a:extLst>
          </p:cNvPr>
          <p:cNvSpPr>
            <a:spLocks noGrp="1"/>
          </p:cNvSpPr>
          <p:nvPr>
            <p:ph type="title"/>
          </p:nvPr>
        </p:nvSpPr>
        <p:spPr>
          <a:xfrm>
            <a:off x="521208" y="978408"/>
            <a:ext cx="6300216" cy="1463040"/>
          </a:xfrm>
        </p:spPr>
        <p:txBody>
          <a:bodyPr vert="horz" lIns="91440" tIns="45720" rIns="91440" bIns="45720" rtlCol="0" anchor="t">
            <a:normAutofit/>
          </a:bodyPr>
          <a:lstStyle/>
          <a:p>
            <a:r>
              <a:rPr lang="en-US" b="1" kern="1200">
                <a:solidFill>
                  <a:schemeClr val="tx1"/>
                </a:solidFill>
                <a:latin typeface="+mj-lt"/>
                <a:ea typeface="+mj-ea"/>
                <a:cs typeface="+mj-cs"/>
              </a:rPr>
              <a:t>Definition and Importance of Big Data</a:t>
            </a:r>
          </a:p>
        </p:txBody>
      </p:sp>
      <p:sp>
        <p:nvSpPr>
          <p:cNvPr id="14" name="Rectangle 13">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6282982"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1898DBF0-5785-C871-819A-75DD9B0FF96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21208" y="2578608"/>
            <a:ext cx="6300216" cy="3767328"/>
          </a:xfrm>
        </p:spPr>
        <p:txBody>
          <a:bodyPr>
            <a:normAutofit/>
          </a:bodyPr>
          <a:lstStyle/>
          <a:p>
            <a:pPr marL="0" indent="0">
              <a:spcBef>
                <a:spcPts val="2500"/>
              </a:spcBef>
              <a:buNone/>
            </a:pPr>
            <a:r>
              <a:rPr lang="en-US" sz="1400" b="1"/>
              <a:t>Understanding Big Data</a:t>
            </a:r>
          </a:p>
          <a:p>
            <a:pPr marL="0" lvl="1" indent="0">
              <a:buNone/>
            </a:pPr>
            <a:r>
              <a:rPr lang="en-US" sz="1400"/>
              <a:t>Big data encompasses large and complex data sets that require advanced tools for processing and analysis.</a:t>
            </a:r>
          </a:p>
          <a:p>
            <a:pPr marL="0" indent="0">
              <a:spcBef>
                <a:spcPts val="2500"/>
              </a:spcBef>
              <a:buNone/>
            </a:pPr>
            <a:r>
              <a:rPr lang="en-US" sz="1400" b="1"/>
              <a:t>Insights and Analytics</a:t>
            </a:r>
          </a:p>
          <a:p>
            <a:pPr marL="0" lvl="1" indent="0">
              <a:buNone/>
            </a:pPr>
            <a:r>
              <a:rPr lang="en-US" sz="1400"/>
              <a:t>Analyzing big data allows organizations to extract valuable insights that can inform strategic decision-making and operational improvements.</a:t>
            </a:r>
          </a:p>
          <a:p>
            <a:pPr marL="0" indent="0">
              <a:spcBef>
                <a:spcPts val="2500"/>
              </a:spcBef>
              <a:buNone/>
            </a:pPr>
            <a:r>
              <a:rPr lang="en-US" sz="1400" b="1"/>
              <a:t>Enhancing Customer Experience</a:t>
            </a:r>
          </a:p>
          <a:p>
            <a:pPr marL="0" lvl="1" indent="0">
              <a:buNone/>
            </a:pPr>
            <a:r>
              <a:rPr lang="en-US" sz="1400"/>
              <a:t>Effective use of big data can significantly enhance customer experiences by personalizing interactions and improving service delivery.</a:t>
            </a:r>
            <a:endParaRPr lang="en-IN" sz="1400"/>
          </a:p>
        </p:txBody>
      </p:sp>
      <p:pic>
        <p:nvPicPr>
          <p:cNvPr id="5" name="Content Placeholder 4" descr="Big Data, Data, Graph, Technology, Cryptocurrency">
            <a:extLst>
              <a:ext uri="{FF2B5EF4-FFF2-40B4-BE49-F238E27FC236}">
                <a16:creationId xmlns:a16="http://schemas.microsoft.com/office/drawing/2014/main" id="{680504A9-72FC-410C-89C0-0B4D0B989109}"/>
              </a:ext>
            </a:extLst>
          </p:cNvPr>
          <p:cNvPicPr>
            <a:picLocks noGrp="1" noChangeAspect="1"/>
          </p:cNvPicPr>
          <p:nvPr>
            <p:ph sz="half" idx="1"/>
          </p:nvPr>
        </p:nvPicPr>
        <p:blipFill>
          <a:blip r:embed="rId3"/>
          <a:srcRect l="38536" r="22197" b="1"/>
          <a:stretch/>
        </p:blipFill>
        <p:spPr>
          <a:xfrm>
            <a:off x="7586236" y="508090"/>
            <a:ext cx="4081805" cy="5846990"/>
          </a:xfrm>
          <a:prstGeom prst="rect">
            <a:avLst/>
          </a:prstGeom>
        </p:spPr>
      </p:pic>
    </p:spTree>
    <p:extLst>
      <p:ext uri="{BB962C8B-B14F-4D97-AF65-F5344CB8AC3E}">
        <p14:creationId xmlns:p14="http://schemas.microsoft.com/office/powerpoint/2010/main" val="15953693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E10BDB4-64F2-477D-A03B-9F8352D5E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28969B9-B11D-A91D-1DE7-3DCB980C4D96}"/>
              </a:ext>
            </a:extLst>
          </p:cNvPr>
          <p:cNvSpPr>
            <a:spLocks noGrp="1"/>
          </p:cNvSpPr>
          <p:nvPr>
            <p:ph type="title"/>
          </p:nvPr>
        </p:nvSpPr>
        <p:spPr>
          <a:xfrm>
            <a:off x="521208" y="978408"/>
            <a:ext cx="5020056" cy="1664208"/>
          </a:xfrm>
        </p:spPr>
        <p:txBody>
          <a:bodyPr vert="horz" lIns="91440" tIns="45720" rIns="91440" bIns="45720" rtlCol="0" anchor="t">
            <a:normAutofit/>
          </a:bodyPr>
          <a:lstStyle/>
          <a:p>
            <a:r>
              <a:rPr lang="en-US" b="1" kern="1200">
                <a:solidFill>
                  <a:schemeClr val="tx1"/>
                </a:solidFill>
                <a:latin typeface="+mj-lt"/>
                <a:ea typeface="+mj-ea"/>
                <a:cs typeface="+mj-cs"/>
              </a:rPr>
              <a:t>Challenges in Big Data Processing</a:t>
            </a:r>
          </a:p>
        </p:txBody>
      </p:sp>
      <p:sp>
        <p:nvSpPr>
          <p:cNvPr id="14" name="Rectangle 13">
            <a:extLst>
              <a:ext uri="{FF2B5EF4-FFF2-40B4-BE49-F238E27FC236}">
                <a16:creationId xmlns:a16="http://schemas.microsoft.com/office/drawing/2014/main" id="{B3367C65-B72C-202E-98A7-9B20F8F2F5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7" y="508090"/>
            <a:ext cx="5020056"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16" name="Rectangle 15">
            <a:extLst>
              <a:ext uri="{FF2B5EF4-FFF2-40B4-BE49-F238E27FC236}">
                <a16:creationId xmlns:a16="http://schemas.microsoft.com/office/drawing/2014/main" id="{AE558C32-DE71-E6B3-A032-D3EA9CB0F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6463" y="611650"/>
            <a:ext cx="5504688"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pic>
        <p:nvPicPr>
          <p:cNvPr id="5" name="Content Placeholder 4" descr="Servers in Data Center with Design Elements">
            <a:extLst>
              <a:ext uri="{FF2B5EF4-FFF2-40B4-BE49-F238E27FC236}">
                <a16:creationId xmlns:a16="http://schemas.microsoft.com/office/drawing/2014/main" id="{A4785B83-D58C-4AAF-922C-A5129A467365}"/>
              </a:ext>
            </a:extLst>
          </p:cNvPr>
          <p:cNvPicPr>
            <a:picLocks noGrp="1" noChangeAspect="1"/>
          </p:cNvPicPr>
          <p:nvPr>
            <p:ph sz="half" idx="1"/>
          </p:nvPr>
        </p:nvPicPr>
        <p:blipFill>
          <a:blip r:embed="rId3"/>
          <a:srcRect r="-1" b="77"/>
          <a:stretch/>
        </p:blipFill>
        <p:spPr>
          <a:xfrm>
            <a:off x="517867" y="2834640"/>
            <a:ext cx="5020056" cy="3511296"/>
          </a:xfrm>
          <a:prstGeom prst="rect">
            <a:avLst/>
          </a:prstGeom>
        </p:spPr>
      </p:pic>
      <p:sp>
        <p:nvSpPr>
          <p:cNvPr id="4" name="Content Placeholder 3">
            <a:extLst>
              <a:ext uri="{FF2B5EF4-FFF2-40B4-BE49-F238E27FC236}">
                <a16:creationId xmlns:a16="http://schemas.microsoft.com/office/drawing/2014/main" id="{337BFCD5-C544-880F-1D13-7E93C19DB71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63056" y="978408"/>
            <a:ext cx="5504688" cy="5367528"/>
          </a:xfrm>
        </p:spPr>
        <p:txBody>
          <a:bodyPr>
            <a:normAutofit/>
          </a:bodyPr>
          <a:lstStyle/>
          <a:p>
            <a:pPr marL="0" indent="0">
              <a:spcBef>
                <a:spcPts val="2500"/>
              </a:spcBef>
              <a:buNone/>
            </a:pPr>
            <a:r>
              <a:rPr lang="en-US" sz="1400" b="1"/>
              <a:t>Data Volume Challenges</a:t>
            </a:r>
          </a:p>
          <a:p>
            <a:pPr marL="0" lvl="1" indent="0">
              <a:buNone/>
            </a:pPr>
            <a:r>
              <a:rPr lang="en-US" sz="1400"/>
              <a:t>Organizations face difficulties managing the sheer volume of data generated, requiring robust storage solutions.</a:t>
            </a:r>
          </a:p>
          <a:p>
            <a:pPr marL="0" indent="0">
              <a:spcBef>
                <a:spcPts val="2500"/>
              </a:spcBef>
              <a:buNone/>
            </a:pPr>
            <a:r>
              <a:rPr lang="en-US" sz="1400" b="1"/>
              <a:t>Data Velocity Issues</a:t>
            </a:r>
          </a:p>
          <a:p>
            <a:pPr marL="0" lvl="1" indent="0">
              <a:buNone/>
            </a:pPr>
            <a:r>
              <a:rPr lang="en-US" sz="1400"/>
              <a:t>The speed at which data is generated and needs to be processed presents significant challenges for timely analysis.</a:t>
            </a:r>
          </a:p>
          <a:p>
            <a:pPr marL="0" indent="0">
              <a:spcBef>
                <a:spcPts val="2500"/>
              </a:spcBef>
              <a:buNone/>
            </a:pPr>
            <a:r>
              <a:rPr lang="en-US" sz="1400" b="1"/>
              <a:t>Data Variety Complexity</a:t>
            </a:r>
          </a:p>
          <a:p>
            <a:pPr marL="0" lvl="1" indent="0">
              <a:buNone/>
            </a:pPr>
            <a:r>
              <a:rPr lang="en-US" sz="1400"/>
              <a:t>Managing various data types and sources can complicate data integration and analysis efforts.</a:t>
            </a:r>
          </a:p>
          <a:p>
            <a:pPr marL="0" indent="0">
              <a:spcBef>
                <a:spcPts val="2500"/>
              </a:spcBef>
              <a:buNone/>
            </a:pPr>
            <a:r>
              <a:rPr lang="en-US" sz="1400" b="1"/>
              <a:t>Ensuring Data Quality</a:t>
            </a:r>
          </a:p>
          <a:p>
            <a:pPr marL="0" lvl="1" indent="0">
              <a:buNone/>
            </a:pPr>
            <a:r>
              <a:rPr lang="en-US" sz="1400"/>
              <a:t>Maintaining data quality is crucial, as poor-quality data can lead to inaccurate insights and decisions.</a:t>
            </a:r>
            <a:endParaRPr lang="en-IN" sz="1400"/>
          </a:p>
        </p:txBody>
      </p:sp>
    </p:spTree>
    <p:extLst>
      <p:ext uri="{BB962C8B-B14F-4D97-AF65-F5344CB8AC3E}">
        <p14:creationId xmlns:p14="http://schemas.microsoft.com/office/powerpoint/2010/main" val="17600755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EE42DCE-4A4F-44C4-84E5-261B3BEEF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7437938-AC3E-AB0F-8625-44BB4B783700}"/>
              </a:ext>
            </a:extLst>
          </p:cNvPr>
          <p:cNvSpPr>
            <a:spLocks noGrp="1"/>
          </p:cNvSpPr>
          <p:nvPr>
            <p:ph type="title"/>
          </p:nvPr>
        </p:nvSpPr>
        <p:spPr>
          <a:xfrm>
            <a:off x="521208" y="978408"/>
            <a:ext cx="6300216" cy="1463040"/>
          </a:xfrm>
        </p:spPr>
        <p:txBody>
          <a:bodyPr vert="horz" lIns="91440" tIns="45720" rIns="91440" bIns="45720" rtlCol="0" anchor="t">
            <a:normAutofit/>
          </a:bodyPr>
          <a:lstStyle/>
          <a:p>
            <a:r>
              <a:rPr lang="en-US" b="1" kern="1200">
                <a:solidFill>
                  <a:schemeClr val="tx1"/>
                </a:solidFill>
                <a:latin typeface="+mj-lt"/>
                <a:ea typeface="+mj-ea"/>
                <a:cs typeface="+mj-cs"/>
              </a:rPr>
              <a:t>Key Technologies in the Big Data Ecosystem</a:t>
            </a:r>
          </a:p>
        </p:txBody>
      </p:sp>
      <p:sp>
        <p:nvSpPr>
          <p:cNvPr id="14" name="Rectangle 13">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6282982"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3A510EEB-9682-D5F6-517A-D2BF87BFDD2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21208" y="2578608"/>
            <a:ext cx="6300216" cy="3767328"/>
          </a:xfrm>
        </p:spPr>
        <p:txBody>
          <a:bodyPr>
            <a:normAutofit/>
          </a:bodyPr>
          <a:lstStyle/>
          <a:p>
            <a:pPr marL="0" indent="0">
              <a:spcBef>
                <a:spcPts val="2500"/>
              </a:spcBef>
              <a:buNone/>
            </a:pPr>
            <a:r>
              <a:rPr lang="en-US" sz="1400" b="1"/>
              <a:t>Hadoop Framework</a:t>
            </a:r>
          </a:p>
          <a:p>
            <a:pPr marL="0" lvl="1" indent="0">
              <a:buNone/>
            </a:pPr>
            <a:r>
              <a:rPr lang="en-US" sz="1400"/>
              <a:t>Hadoop is an open-source framework that allows for the distributed processing of large data sets across clusters of computers using simple programming models.</a:t>
            </a:r>
          </a:p>
          <a:p>
            <a:pPr marL="0" indent="0">
              <a:spcBef>
                <a:spcPts val="2500"/>
              </a:spcBef>
              <a:buNone/>
            </a:pPr>
            <a:r>
              <a:rPr lang="en-US" sz="1400" b="1"/>
              <a:t>NoSQL Databases</a:t>
            </a:r>
          </a:p>
          <a:p>
            <a:pPr marL="0" lvl="1" indent="0">
              <a:buNone/>
            </a:pPr>
            <a:r>
              <a:rPr lang="en-US" sz="1400"/>
              <a:t>NoSQL databases provide flexible data models and are designed to handle large volumes of structured and unstructured data in real-time.</a:t>
            </a:r>
          </a:p>
          <a:p>
            <a:pPr marL="0" indent="0">
              <a:spcBef>
                <a:spcPts val="2500"/>
              </a:spcBef>
              <a:buNone/>
            </a:pPr>
            <a:r>
              <a:rPr lang="en-US" sz="1400" b="1"/>
              <a:t>Data Processing Frameworks</a:t>
            </a:r>
          </a:p>
          <a:p>
            <a:pPr marL="0" lvl="1" indent="0">
              <a:buNone/>
            </a:pPr>
            <a:r>
              <a:rPr lang="en-US" sz="1400"/>
              <a:t>Frameworks like Hive and Spark enable fast, iterative processes for big data analysis and are essential in extracting insights from large data sets.</a:t>
            </a:r>
            <a:endParaRPr lang="en-IN" sz="1400"/>
          </a:p>
        </p:txBody>
      </p:sp>
      <p:pic>
        <p:nvPicPr>
          <p:cNvPr id="5" name="Content Placeholder 4" descr="Red Communication bubbles with copy space are connected each other with black arrows. This image shows the social media, and online communication between people.">
            <a:extLst>
              <a:ext uri="{FF2B5EF4-FFF2-40B4-BE49-F238E27FC236}">
                <a16:creationId xmlns:a16="http://schemas.microsoft.com/office/drawing/2014/main" id="{42C71FE3-CE05-4290-BA0A-E0D74401E461}"/>
              </a:ext>
            </a:extLst>
          </p:cNvPr>
          <p:cNvPicPr>
            <a:picLocks noGrp="1" noChangeAspect="1"/>
          </p:cNvPicPr>
          <p:nvPr>
            <p:ph sz="half" idx="1"/>
          </p:nvPr>
        </p:nvPicPr>
        <p:blipFill>
          <a:blip r:embed="rId3"/>
          <a:srcRect l="19812" r="33590" b="1"/>
          <a:stretch/>
        </p:blipFill>
        <p:spPr>
          <a:xfrm>
            <a:off x="7586236" y="508090"/>
            <a:ext cx="4081805" cy="5846990"/>
          </a:xfrm>
          <a:prstGeom prst="rect">
            <a:avLst/>
          </a:prstGeom>
        </p:spPr>
      </p:pic>
    </p:spTree>
    <p:extLst>
      <p:ext uri="{BB962C8B-B14F-4D97-AF65-F5344CB8AC3E}">
        <p14:creationId xmlns:p14="http://schemas.microsoft.com/office/powerpoint/2010/main" val="329702704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7EFAAB5-34A3-C2FC-70BA-7720CC8AD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D40A3E6D-47F8-BB19-3AB9-92360FFA5DB4}"/>
              </a:ext>
            </a:extLst>
          </p:cNvPr>
          <p:cNvSpPr>
            <a:spLocks noGrp="1"/>
          </p:cNvSpPr>
          <p:nvPr>
            <p:ph type="ctrTitle"/>
          </p:nvPr>
        </p:nvSpPr>
        <p:spPr>
          <a:xfrm>
            <a:off x="521208" y="1211766"/>
            <a:ext cx="7237052" cy="4727988"/>
          </a:xfrm>
        </p:spPr>
        <p:txBody>
          <a:bodyPr anchor="b">
            <a:normAutofit/>
          </a:bodyPr>
          <a:lstStyle/>
          <a:p>
            <a:r>
              <a:rPr lang="en-IN" sz="7400"/>
              <a:t>Apache Hive: Data Warehousing Solution</a:t>
            </a:r>
          </a:p>
        </p:txBody>
      </p:sp>
      <p:sp>
        <p:nvSpPr>
          <p:cNvPr id="9" name="Freeform: Shape 8">
            <a:extLst>
              <a:ext uri="{FF2B5EF4-FFF2-40B4-BE49-F238E27FC236}">
                <a16:creationId xmlns:a16="http://schemas.microsoft.com/office/drawing/2014/main" id="{A8A44BC8-2508-4575-75F6-0ED3F11E72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6208776"/>
            <a:ext cx="7269480"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Tree>
    <p:extLst>
      <p:ext uri="{BB962C8B-B14F-4D97-AF65-F5344CB8AC3E}">
        <p14:creationId xmlns:p14="http://schemas.microsoft.com/office/powerpoint/2010/main" val="2976966201"/>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4C32CD27-7027-AB2B-38F1-71C08EB84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B26BA2-CDD2-0D6F-9110-9788BAFF3274}"/>
              </a:ext>
            </a:extLst>
          </p:cNvPr>
          <p:cNvSpPr>
            <a:spLocks noGrp="1"/>
          </p:cNvSpPr>
          <p:nvPr>
            <p:ph type="title"/>
          </p:nvPr>
        </p:nvSpPr>
        <p:spPr>
          <a:xfrm>
            <a:off x="5431536" y="978408"/>
            <a:ext cx="6236208" cy="1463040"/>
          </a:xfrm>
        </p:spPr>
        <p:txBody>
          <a:bodyPr vert="horz" lIns="91440" tIns="45720" rIns="91440" bIns="45720" rtlCol="0" anchor="t">
            <a:normAutofit/>
          </a:bodyPr>
          <a:lstStyle/>
          <a:p>
            <a:r>
              <a:rPr lang="en-US" b="1" kern="1200">
                <a:solidFill>
                  <a:schemeClr val="tx1"/>
                </a:solidFill>
                <a:latin typeface="+mj-lt"/>
                <a:ea typeface="+mj-ea"/>
                <a:cs typeface="+mj-cs"/>
              </a:rPr>
              <a:t>Introduction to Apache Hive</a:t>
            </a:r>
          </a:p>
        </p:txBody>
      </p:sp>
      <p:pic>
        <p:nvPicPr>
          <p:cNvPr id="5" name="Content Placeholder 4" descr="abstract programm binary code  and colored array cube Database">
            <a:extLst>
              <a:ext uri="{FF2B5EF4-FFF2-40B4-BE49-F238E27FC236}">
                <a16:creationId xmlns:a16="http://schemas.microsoft.com/office/drawing/2014/main" id="{E768602C-35B2-48D6-988F-8AFD7A88D994}"/>
              </a:ext>
            </a:extLst>
          </p:cNvPr>
          <p:cNvPicPr>
            <a:picLocks noGrp="1" noChangeAspect="1"/>
          </p:cNvPicPr>
          <p:nvPr>
            <p:ph sz="half" idx="1"/>
          </p:nvPr>
        </p:nvPicPr>
        <p:blipFill>
          <a:blip r:embed="rId3"/>
          <a:srcRect l="52008" r="3878"/>
          <a:stretch/>
        </p:blipFill>
        <p:spPr>
          <a:xfrm>
            <a:off x="517869" y="508091"/>
            <a:ext cx="4221911" cy="5837918"/>
          </a:xfrm>
          <a:prstGeom prst="rect">
            <a:avLst/>
          </a:prstGeom>
        </p:spPr>
      </p:pic>
      <p:sp>
        <p:nvSpPr>
          <p:cNvPr id="14" name="Freeform: Shape 13">
            <a:extLst>
              <a:ext uri="{FF2B5EF4-FFF2-40B4-BE49-F238E27FC236}">
                <a16:creationId xmlns:a16="http://schemas.microsoft.com/office/drawing/2014/main" id="{C6DD38CD-CFFE-4ABA-3DC8-01ED90559E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4611" y="508090"/>
            <a:ext cx="6186474" cy="149279"/>
          </a:xfrm>
          <a:custGeom>
            <a:avLst/>
            <a:gdLst>
              <a:gd name="connsiteX0" fmla="*/ 0 w 6090847"/>
              <a:gd name="connsiteY0" fmla="*/ 0 h 149279"/>
              <a:gd name="connsiteX1" fmla="*/ 6090847 w 6090847"/>
              <a:gd name="connsiteY1" fmla="*/ 0 h 149279"/>
              <a:gd name="connsiteX2" fmla="*/ 6090847 w 6090847"/>
              <a:gd name="connsiteY2" fmla="*/ 149279 h 149279"/>
              <a:gd name="connsiteX3" fmla="*/ 0 w 6090847"/>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6090847" h="149279">
                <a:moveTo>
                  <a:pt x="0" y="0"/>
                </a:moveTo>
                <a:lnTo>
                  <a:pt x="6090847" y="0"/>
                </a:lnTo>
                <a:lnTo>
                  <a:pt x="6090847"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Content Placeholder 3">
            <a:extLst>
              <a:ext uri="{FF2B5EF4-FFF2-40B4-BE49-F238E27FC236}">
                <a16:creationId xmlns:a16="http://schemas.microsoft.com/office/drawing/2014/main" id="{9ED4CB2D-D4C3-029F-8531-5165A1212573}"/>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431536" y="2578608"/>
            <a:ext cx="6236208" cy="3767328"/>
          </a:xfrm>
        </p:spPr>
        <p:txBody>
          <a:bodyPr>
            <a:normAutofit/>
          </a:bodyPr>
          <a:lstStyle/>
          <a:p>
            <a:pPr marL="0" indent="0">
              <a:spcBef>
                <a:spcPts val="2500"/>
              </a:spcBef>
              <a:buNone/>
            </a:pPr>
            <a:r>
              <a:rPr lang="en-US" sz="1400" b="1"/>
              <a:t>High-Level Abstraction</a:t>
            </a:r>
          </a:p>
          <a:p>
            <a:pPr marL="0" lvl="1" indent="0">
              <a:buNone/>
            </a:pPr>
            <a:r>
              <a:rPr lang="en-US" sz="1400"/>
              <a:t>Hive offers a high-level abstraction that simplifies data processing, making it accessible for analysts without programming expertise.</a:t>
            </a:r>
          </a:p>
          <a:p>
            <a:pPr marL="0" indent="0">
              <a:spcBef>
                <a:spcPts val="2500"/>
              </a:spcBef>
              <a:buNone/>
            </a:pPr>
            <a:r>
              <a:rPr lang="en-US" sz="1400" b="1"/>
              <a:t>SQL Queries to MapReduce</a:t>
            </a:r>
          </a:p>
          <a:p>
            <a:pPr marL="0" lvl="1" indent="0">
              <a:buNone/>
            </a:pPr>
            <a:r>
              <a:rPr lang="en-US" sz="1400"/>
              <a:t>Hive converts SQL queries into MapReduce jobs, allowing efficient processing of large datasets in a familiar format.</a:t>
            </a:r>
          </a:p>
          <a:p>
            <a:pPr marL="0" indent="0">
              <a:spcBef>
                <a:spcPts val="2500"/>
              </a:spcBef>
              <a:buNone/>
            </a:pPr>
            <a:r>
              <a:rPr lang="en-US" sz="1400" b="1"/>
              <a:t>User-Friendly for Analysts</a:t>
            </a:r>
          </a:p>
          <a:p>
            <a:pPr marL="0" lvl="1" indent="0">
              <a:buNone/>
            </a:pPr>
            <a:r>
              <a:rPr lang="en-US" sz="1400"/>
              <a:t>By using Hive, analysts can work with significant amounts of data without needing deep technical knowledge of programming.</a:t>
            </a:r>
            <a:endParaRPr lang="en-IN" sz="1400"/>
          </a:p>
        </p:txBody>
      </p:sp>
    </p:spTree>
    <p:extLst>
      <p:ext uri="{BB962C8B-B14F-4D97-AF65-F5344CB8AC3E}">
        <p14:creationId xmlns:p14="http://schemas.microsoft.com/office/powerpoint/2010/main" val="25191008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9EE42DCE-4A4F-44C4-84E5-261B3BEEF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173399E-6BD5-F925-9183-151DF9CE1C41}"/>
              </a:ext>
            </a:extLst>
          </p:cNvPr>
          <p:cNvSpPr>
            <a:spLocks noGrp="1"/>
          </p:cNvSpPr>
          <p:nvPr>
            <p:ph type="title"/>
          </p:nvPr>
        </p:nvSpPr>
        <p:spPr>
          <a:xfrm>
            <a:off x="521208" y="978408"/>
            <a:ext cx="6300216" cy="1463040"/>
          </a:xfrm>
        </p:spPr>
        <p:txBody>
          <a:bodyPr vert="horz" lIns="91440" tIns="45720" rIns="91440" bIns="45720" rtlCol="0" anchor="t">
            <a:normAutofit/>
          </a:bodyPr>
          <a:lstStyle/>
          <a:p>
            <a:r>
              <a:rPr lang="en-US" b="1" kern="1200">
                <a:solidFill>
                  <a:schemeClr val="tx1"/>
                </a:solidFill>
                <a:latin typeface="+mj-lt"/>
                <a:ea typeface="+mj-ea"/>
                <a:cs typeface="+mj-cs"/>
              </a:rPr>
              <a:t>Architecture and Components</a:t>
            </a:r>
          </a:p>
        </p:txBody>
      </p:sp>
      <p:sp>
        <p:nvSpPr>
          <p:cNvPr id="14" name="Rectangle 13">
            <a:extLst>
              <a:ext uri="{FF2B5EF4-FFF2-40B4-BE49-F238E27FC236}">
                <a16:creationId xmlns:a16="http://schemas.microsoft.com/office/drawing/2014/main" id="{887F59F2-5FBC-40CD-AD35-376AECE49E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6282982"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196EB5D1-4EDE-AC61-AF89-56BE0C5A1B0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21208" y="2578608"/>
            <a:ext cx="6300216" cy="3767328"/>
          </a:xfrm>
        </p:spPr>
        <p:txBody>
          <a:bodyPr>
            <a:normAutofit/>
          </a:bodyPr>
          <a:lstStyle/>
          <a:p>
            <a:pPr marL="0" indent="0">
              <a:spcBef>
                <a:spcPts val="2500"/>
              </a:spcBef>
              <a:buNone/>
            </a:pPr>
            <a:r>
              <a:rPr lang="en-US" sz="1400" b="1"/>
              <a:t>Hive Metastore</a:t>
            </a:r>
          </a:p>
          <a:p>
            <a:pPr marL="0" lvl="1" indent="0">
              <a:buNone/>
            </a:pPr>
            <a:r>
              <a:rPr lang="en-US" sz="1400"/>
              <a:t>The Hive Metastore is responsible for storing metadata about tables, columns, and data types, essential for query processing.</a:t>
            </a:r>
          </a:p>
          <a:p>
            <a:pPr marL="0" indent="0">
              <a:spcBef>
                <a:spcPts val="2500"/>
              </a:spcBef>
              <a:buNone/>
            </a:pPr>
            <a:r>
              <a:rPr lang="en-US" sz="1400" b="1"/>
              <a:t>Hive Driver</a:t>
            </a:r>
          </a:p>
          <a:p>
            <a:pPr marL="0" lvl="1" indent="0">
              <a:buNone/>
            </a:pPr>
            <a:r>
              <a:rPr lang="en-US" sz="1400"/>
              <a:t>The Hive Driver compiles queries into executable plans, coordinating the interaction between the user and the execution engine.</a:t>
            </a:r>
          </a:p>
          <a:p>
            <a:pPr marL="0" indent="0">
              <a:spcBef>
                <a:spcPts val="2500"/>
              </a:spcBef>
              <a:buNone/>
            </a:pPr>
            <a:r>
              <a:rPr lang="en-US" sz="1400" b="1"/>
              <a:t>Execution Engine</a:t>
            </a:r>
          </a:p>
          <a:p>
            <a:pPr marL="0" lvl="1" indent="0">
              <a:buNone/>
            </a:pPr>
            <a:r>
              <a:rPr lang="en-US" sz="1400"/>
              <a:t>The Execution Engine executes the plans generated by the Hive Driver on the Hadoop clusters, managing the data processing tasks.</a:t>
            </a:r>
            <a:endParaRPr lang="en-IN" sz="1400"/>
          </a:p>
        </p:txBody>
      </p:sp>
      <p:pic>
        <p:nvPicPr>
          <p:cNvPr id="5" name="Content Placeholder 4" descr="Global communication and collaboration intricately involving electronic ropes and keys through social networking of smart phones equipped with AI.">
            <a:extLst>
              <a:ext uri="{FF2B5EF4-FFF2-40B4-BE49-F238E27FC236}">
                <a16:creationId xmlns:a16="http://schemas.microsoft.com/office/drawing/2014/main" id="{044DC079-7E33-4CCB-B01B-04473DD3BBEE}"/>
              </a:ext>
            </a:extLst>
          </p:cNvPr>
          <p:cNvPicPr>
            <a:picLocks noGrp="1" noChangeAspect="1"/>
          </p:cNvPicPr>
          <p:nvPr>
            <p:ph sz="half" idx="1"/>
          </p:nvPr>
        </p:nvPicPr>
        <p:blipFill>
          <a:blip r:embed="rId3"/>
          <a:srcRect l="30687" r="22715" b="1"/>
          <a:stretch/>
        </p:blipFill>
        <p:spPr>
          <a:xfrm>
            <a:off x="7586236" y="508090"/>
            <a:ext cx="4081805" cy="5846990"/>
          </a:xfrm>
          <a:prstGeom prst="rect">
            <a:avLst/>
          </a:prstGeom>
        </p:spPr>
      </p:pic>
    </p:spTree>
    <p:extLst>
      <p:ext uri="{BB962C8B-B14F-4D97-AF65-F5344CB8AC3E}">
        <p14:creationId xmlns:p14="http://schemas.microsoft.com/office/powerpoint/2010/main" val="309376390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GestaltVTI">
  <a:themeElements>
    <a:clrScheme name="Gestalt">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Gestal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estaltVTI" id="{4F87C71D-53D1-4B71-BF97-FD0EA4B25665}" vid="{A110AFC4-8D8A-4C02-8885-7BA370B379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TotalTime>
  <Words>2061</Words>
  <Application>Microsoft Office PowerPoint</Application>
  <PresentationFormat>Widescreen</PresentationFormat>
  <Paragraphs>175</Paragraphs>
  <Slides>23</Slides>
  <Notes>23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Aptos</vt:lpstr>
      <vt:lpstr>Arial</vt:lpstr>
      <vt:lpstr>Bierstadt</vt:lpstr>
      <vt:lpstr>GestaltVTI</vt:lpstr>
      <vt:lpstr>Introduction to Hive and Spark: Big Data Processing and Analysis</vt:lpstr>
      <vt:lpstr>Agenda Items</vt:lpstr>
      <vt:lpstr>Overview of Big Data Technologies</vt:lpstr>
      <vt:lpstr>Definition and Importance of Big Data</vt:lpstr>
      <vt:lpstr>Challenges in Big Data Processing</vt:lpstr>
      <vt:lpstr>Key Technologies in the Big Data Ecosystem</vt:lpstr>
      <vt:lpstr>Apache Hive: Data Warehousing Solution</vt:lpstr>
      <vt:lpstr>Introduction to Apache Hive</vt:lpstr>
      <vt:lpstr>Architecture and Components</vt:lpstr>
      <vt:lpstr>Use Cases and Applications</vt:lpstr>
      <vt:lpstr>Apache Spark: Unified Analytics Engine</vt:lpstr>
      <vt:lpstr>Introduction to Apache Spark</vt:lpstr>
      <vt:lpstr>Key Features and Benefits</vt:lpstr>
      <vt:lpstr>Use Cases and Applications</vt:lpstr>
      <vt:lpstr>Hive and Spark Integration</vt:lpstr>
      <vt:lpstr>Interoperability and Data Processing</vt:lpstr>
      <vt:lpstr>Performance Improvements with Spark SQL</vt:lpstr>
      <vt:lpstr>Case Studies and Real-World Examples</vt:lpstr>
      <vt:lpstr>Future Trends and Developments</vt:lpstr>
      <vt:lpstr>Advancements in Data Processing Technologies</vt:lpstr>
      <vt:lpstr>Emerging Use Cases in Various Industries</vt:lpstr>
      <vt:lpstr>The Future of Hive, Spark, and Big Data</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Nikhil Shah</dc:creator>
  <cp:lastModifiedBy>Nikhil Shah</cp:lastModifiedBy>
  <cp:revision>1</cp:revision>
  <dcterms:created xsi:type="dcterms:W3CDTF">2025-04-16T02:39:11Z</dcterms:created>
  <dcterms:modified xsi:type="dcterms:W3CDTF">2025-04-16T02:42:37Z</dcterms:modified>
</cp:coreProperties>
</file>

<file path=docProps/thumbnail.jpeg>
</file>